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Default Extension="png" ContentType="image/png"/>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54" r:id="rId1"/>
  </p:sldMasterIdLst>
  <p:notesMasterIdLst>
    <p:notesMasterId r:id="rId19"/>
  </p:notesMasterIdLst>
  <p:handoutMasterIdLst>
    <p:handoutMasterId r:id="rId20"/>
  </p:handoutMasterIdLst>
  <p:sldIdLst>
    <p:sldId id="311" r:id="rId2"/>
    <p:sldId id="312" r:id="rId3"/>
    <p:sldId id="336" r:id="rId4"/>
    <p:sldId id="338" r:id="rId5"/>
    <p:sldId id="337" r:id="rId6"/>
    <p:sldId id="304" r:id="rId7"/>
    <p:sldId id="332" r:id="rId8"/>
    <p:sldId id="316" r:id="rId9"/>
    <p:sldId id="313" r:id="rId10"/>
    <p:sldId id="317" r:id="rId11"/>
    <p:sldId id="325" r:id="rId12"/>
    <p:sldId id="333" r:id="rId13"/>
    <p:sldId id="334" r:id="rId14"/>
    <p:sldId id="326" r:id="rId15"/>
    <p:sldId id="314" r:id="rId16"/>
    <p:sldId id="331" r:id="rId17"/>
    <p:sldId id="335"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79CC93D-E52E-4D84-901B-11D7331DD495}">
          <p14:sldIdLst>
            <p14:sldId id="311"/>
          </p14:sldIdLst>
        </p14:section>
        <p14:section name="Overview and Objectives" id="{ABA716BF-3A5C-4ADB-94C9-CFEF84EBA240}">
          <p14:sldIdLst>
            <p14:sldId id="312"/>
            <p14:sldId id="336"/>
            <p14:sldId id="338"/>
            <p14:sldId id="337"/>
            <p14:sldId id="304"/>
            <p14:sldId id="332"/>
            <p14:sldId id="316"/>
            <p14:sldId id="313"/>
            <p14:sldId id="317"/>
            <p14:sldId id="325"/>
            <p14:sldId id="333"/>
            <p14:sldId id="334"/>
            <p14:sldId id="326"/>
            <p14:sldId id="314"/>
            <p14:sldId id="331"/>
            <p14:sldId id="335"/>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ED6"/>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47" autoAdjust="0"/>
    <p:restoredTop sz="96346" autoAdjust="0"/>
  </p:normalViewPr>
  <p:slideViewPr>
    <p:cSldViewPr>
      <p:cViewPr>
        <p:scale>
          <a:sx n="79" d="100"/>
          <a:sy n="79" d="100"/>
        </p:scale>
        <p:origin x="-1836" y="-300"/>
      </p:cViewPr>
      <p:guideLst>
        <p:guide orient="horz" pos="2160"/>
        <p:guide pos="2880"/>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83" d="100"/>
          <a:sy n="83" d="100"/>
        </p:scale>
        <p:origin x="-314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CF6F1A-21D7-4773-BAB8-426AF8A9FF5A}" type="doc">
      <dgm:prSet loTypeId="urn:microsoft.com/office/officeart/2005/8/layout/rings+Icon" loCatId="relationship" qsTypeId="urn:microsoft.com/office/officeart/2005/8/quickstyle/simple1" qsCatId="simple" csTypeId="urn:microsoft.com/office/officeart/2005/8/colors/accent1_2" csCatId="accent1" phldr="1"/>
      <dgm:spPr/>
      <dgm:t>
        <a:bodyPr/>
        <a:lstStyle/>
        <a:p>
          <a:endParaRPr lang="en-US"/>
        </a:p>
      </dgm:t>
    </dgm:pt>
    <dgm:pt modelId="{22CF5C0B-CCF0-4ED9-9482-F3C745E0B8B6}">
      <dgm:prSet/>
      <dgm:spPr/>
      <dgm:t>
        <a:bodyPr/>
        <a:lstStyle/>
        <a:p>
          <a:pPr rtl="0"/>
          <a:r>
            <a:rPr lang="en-ZA" b="0" i="0" smtClean="0"/>
            <a:t>The DG to champion the Government Continuity at FOSAD.</a:t>
          </a:r>
          <a:endParaRPr lang="en-US"/>
        </a:p>
      </dgm:t>
    </dgm:pt>
    <dgm:pt modelId="{6FD5A012-F524-404D-9346-54F2B05D700F}" type="parTrans" cxnId="{485E84E7-8C1B-4726-AD7F-E1B9EF1C7F7A}">
      <dgm:prSet/>
      <dgm:spPr/>
      <dgm:t>
        <a:bodyPr/>
        <a:lstStyle/>
        <a:p>
          <a:endParaRPr lang="en-US"/>
        </a:p>
      </dgm:t>
    </dgm:pt>
    <dgm:pt modelId="{672CA9B7-FC2F-451B-AA6A-F1446C48BA11}" type="sibTrans" cxnId="{485E84E7-8C1B-4726-AD7F-E1B9EF1C7F7A}">
      <dgm:prSet/>
      <dgm:spPr/>
      <dgm:t>
        <a:bodyPr/>
        <a:lstStyle/>
        <a:p>
          <a:endParaRPr lang="en-US"/>
        </a:p>
      </dgm:t>
    </dgm:pt>
    <dgm:pt modelId="{129E7122-E684-4A93-B4BD-C4677A4E4D69}">
      <dgm:prSet/>
      <dgm:spPr/>
      <dgm:t>
        <a:bodyPr/>
        <a:lstStyle/>
        <a:p>
          <a:pPr rtl="0"/>
          <a:r>
            <a:rPr lang="en-ZA" b="0" i="0" smtClean="0"/>
            <a:t>Inclusion of the Government Continuity to the Deputy Presidents' programmes.</a:t>
          </a:r>
          <a:endParaRPr lang="en-US"/>
        </a:p>
      </dgm:t>
    </dgm:pt>
    <dgm:pt modelId="{6A7028CE-B2A7-4A91-AB23-E05F04D273E0}" type="parTrans" cxnId="{4C036DCB-C8CA-4134-A56F-88447C6D7EDC}">
      <dgm:prSet/>
      <dgm:spPr/>
      <dgm:t>
        <a:bodyPr/>
        <a:lstStyle/>
        <a:p>
          <a:endParaRPr lang="en-US"/>
        </a:p>
      </dgm:t>
    </dgm:pt>
    <dgm:pt modelId="{36E057ED-9320-457C-AA62-D37709D5BDB3}" type="sibTrans" cxnId="{4C036DCB-C8CA-4134-A56F-88447C6D7EDC}">
      <dgm:prSet/>
      <dgm:spPr/>
      <dgm:t>
        <a:bodyPr/>
        <a:lstStyle/>
        <a:p>
          <a:endParaRPr lang="en-US"/>
        </a:p>
      </dgm:t>
    </dgm:pt>
    <dgm:pt modelId="{6219D8A4-7500-4D87-B1DD-80D4A7815D34}">
      <dgm:prSet/>
      <dgm:spPr/>
      <dgm:t>
        <a:bodyPr/>
        <a:lstStyle/>
        <a:p>
          <a:pPr rtl="0"/>
          <a:r>
            <a:rPr lang="en-ZA" b="0" i="0" dirty="0" smtClean="0"/>
            <a:t>The Presidency to champion the Government Continuity Programme as  service delivery resilience instrument.</a:t>
          </a:r>
          <a:endParaRPr lang="en-US" dirty="0"/>
        </a:p>
      </dgm:t>
    </dgm:pt>
    <dgm:pt modelId="{2F2A8EF3-8B28-49E9-A39B-21F0BD33E388}" type="parTrans" cxnId="{401DA320-8DD2-4260-8866-C1A753AE7960}">
      <dgm:prSet/>
      <dgm:spPr/>
      <dgm:t>
        <a:bodyPr/>
        <a:lstStyle/>
        <a:p>
          <a:endParaRPr lang="en-US"/>
        </a:p>
      </dgm:t>
    </dgm:pt>
    <dgm:pt modelId="{AEFCC3F8-3DC3-415A-9A2D-BE7A743B7E38}" type="sibTrans" cxnId="{401DA320-8DD2-4260-8866-C1A753AE7960}">
      <dgm:prSet/>
      <dgm:spPr/>
      <dgm:t>
        <a:bodyPr/>
        <a:lstStyle/>
        <a:p>
          <a:endParaRPr lang="en-US"/>
        </a:p>
      </dgm:t>
    </dgm:pt>
    <dgm:pt modelId="{FB54BB19-1209-4B4B-840B-228899FF2622}">
      <dgm:prSet/>
      <dgm:spPr/>
      <dgm:t>
        <a:bodyPr/>
        <a:lstStyle/>
        <a:p>
          <a:pPr rtl="0"/>
          <a:r>
            <a:rPr lang="en-ZA" b="0" i="0" dirty="0" smtClean="0"/>
            <a:t>The Presidency to advocate Government Continuity as a tool for the implementation of the NDP and the improvement of service delivery.</a:t>
          </a:r>
          <a:endParaRPr lang="en-US" dirty="0"/>
        </a:p>
      </dgm:t>
    </dgm:pt>
    <dgm:pt modelId="{8AEC819C-D171-4E17-8FE1-9321EA2AD0CB}" type="parTrans" cxnId="{7C89538A-F105-48A7-BDF8-0C1ED30DA070}">
      <dgm:prSet/>
      <dgm:spPr/>
      <dgm:t>
        <a:bodyPr/>
        <a:lstStyle/>
        <a:p>
          <a:endParaRPr lang="en-US"/>
        </a:p>
      </dgm:t>
    </dgm:pt>
    <dgm:pt modelId="{06BA750E-4A19-4191-8DE9-A0686F610405}" type="sibTrans" cxnId="{7C89538A-F105-48A7-BDF8-0C1ED30DA070}">
      <dgm:prSet/>
      <dgm:spPr/>
      <dgm:t>
        <a:bodyPr/>
        <a:lstStyle/>
        <a:p>
          <a:endParaRPr lang="en-US"/>
        </a:p>
      </dgm:t>
    </dgm:pt>
    <dgm:pt modelId="{26D4B364-D0C6-483E-937E-294B11422ED2}" type="pres">
      <dgm:prSet presAssocID="{9CCF6F1A-21D7-4773-BAB8-426AF8A9FF5A}" presName="Name0" presStyleCnt="0">
        <dgm:presLayoutVars>
          <dgm:chMax val="7"/>
          <dgm:dir/>
          <dgm:resizeHandles val="exact"/>
        </dgm:presLayoutVars>
      </dgm:prSet>
      <dgm:spPr/>
      <dgm:t>
        <a:bodyPr/>
        <a:lstStyle/>
        <a:p>
          <a:endParaRPr lang="en-ZA"/>
        </a:p>
      </dgm:t>
    </dgm:pt>
    <dgm:pt modelId="{20FDBAE0-1C54-48E1-A9B7-099C7260FF5B}" type="pres">
      <dgm:prSet presAssocID="{9CCF6F1A-21D7-4773-BAB8-426AF8A9FF5A}" presName="ellipse1" presStyleLbl="vennNode1" presStyleIdx="0" presStyleCnt="4" custLinFactNeighborX="14907" custLinFactNeighborY="0">
        <dgm:presLayoutVars>
          <dgm:bulletEnabled val="1"/>
        </dgm:presLayoutVars>
      </dgm:prSet>
      <dgm:spPr/>
      <dgm:t>
        <a:bodyPr/>
        <a:lstStyle/>
        <a:p>
          <a:endParaRPr lang="en-ZA"/>
        </a:p>
      </dgm:t>
    </dgm:pt>
    <dgm:pt modelId="{841F9A80-C68A-4F40-8DD9-DC6B7F285C2C}" type="pres">
      <dgm:prSet presAssocID="{9CCF6F1A-21D7-4773-BAB8-426AF8A9FF5A}" presName="ellipse2" presStyleLbl="vennNode1" presStyleIdx="1" presStyleCnt="4">
        <dgm:presLayoutVars>
          <dgm:bulletEnabled val="1"/>
        </dgm:presLayoutVars>
      </dgm:prSet>
      <dgm:spPr/>
      <dgm:t>
        <a:bodyPr/>
        <a:lstStyle/>
        <a:p>
          <a:endParaRPr lang="en-ZA"/>
        </a:p>
      </dgm:t>
    </dgm:pt>
    <dgm:pt modelId="{485F9677-8E79-4725-8804-6AC472B840F9}" type="pres">
      <dgm:prSet presAssocID="{9CCF6F1A-21D7-4773-BAB8-426AF8A9FF5A}" presName="ellipse3" presStyleLbl="vennNode1" presStyleIdx="2" presStyleCnt="4" custScaleY="91110">
        <dgm:presLayoutVars>
          <dgm:bulletEnabled val="1"/>
        </dgm:presLayoutVars>
      </dgm:prSet>
      <dgm:spPr/>
      <dgm:t>
        <a:bodyPr/>
        <a:lstStyle/>
        <a:p>
          <a:endParaRPr lang="en-ZA"/>
        </a:p>
      </dgm:t>
    </dgm:pt>
    <dgm:pt modelId="{18D7DBD4-5E41-4853-9879-711059D17EF8}" type="pres">
      <dgm:prSet presAssocID="{9CCF6F1A-21D7-4773-BAB8-426AF8A9FF5A}" presName="ellipse4" presStyleLbl="vennNode1" presStyleIdx="3" presStyleCnt="4" custScaleY="86698">
        <dgm:presLayoutVars>
          <dgm:bulletEnabled val="1"/>
        </dgm:presLayoutVars>
      </dgm:prSet>
      <dgm:spPr/>
      <dgm:t>
        <a:bodyPr/>
        <a:lstStyle/>
        <a:p>
          <a:endParaRPr lang="en-ZA"/>
        </a:p>
      </dgm:t>
    </dgm:pt>
  </dgm:ptLst>
  <dgm:cxnLst>
    <dgm:cxn modelId="{7C89538A-F105-48A7-BDF8-0C1ED30DA070}" srcId="{9CCF6F1A-21D7-4773-BAB8-426AF8A9FF5A}" destId="{FB54BB19-1209-4B4B-840B-228899FF2622}" srcOrd="3" destOrd="0" parTransId="{8AEC819C-D171-4E17-8FE1-9321EA2AD0CB}" sibTransId="{06BA750E-4A19-4191-8DE9-A0686F610405}"/>
    <dgm:cxn modelId="{401DA320-8DD2-4260-8866-C1A753AE7960}" srcId="{9CCF6F1A-21D7-4773-BAB8-426AF8A9FF5A}" destId="{6219D8A4-7500-4D87-B1DD-80D4A7815D34}" srcOrd="2" destOrd="0" parTransId="{2F2A8EF3-8B28-49E9-A39B-21F0BD33E388}" sibTransId="{AEFCC3F8-3DC3-415A-9A2D-BE7A743B7E38}"/>
    <dgm:cxn modelId="{4C036DCB-C8CA-4134-A56F-88447C6D7EDC}" srcId="{9CCF6F1A-21D7-4773-BAB8-426AF8A9FF5A}" destId="{129E7122-E684-4A93-B4BD-C4677A4E4D69}" srcOrd="1" destOrd="0" parTransId="{6A7028CE-B2A7-4A91-AB23-E05F04D273E0}" sibTransId="{36E057ED-9320-457C-AA62-D37709D5BDB3}"/>
    <dgm:cxn modelId="{DAB727E3-B324-4CB1-B051-6DBB9D9CB621}" type="presOf" srcId="{9CCF6F1A-21D7-4773-BAB8-426AF8A9FF5A}" destId="{26D4B364-D0C6-483E-937E-294B11422ED2}" srcOrd="0" destOrd="0" presId="urn:microsoft.com/office/officeart/2005/8/layout/rings+Icon"/>
    <dgm:cxn modelId="{1D5BCCD1-D518-4C59-B3A8-93E33860F9CB}" type="presOf" srcId="{129E7122-E684-4A93-B4BD-C4677A4E4D69}" destId="{841F9A80-C68A-4F40-8DD9-DC6B7F285C2C}" srcOrd="0" destOrd="0" presId="urn:microsoft.com/office/officeart/2005/8/layout/rings+Icon"/>
    <dgm:cxn modelId="{E699EFD3-3060-4AC9-A773-C19052C1A6DA}" type="presOf" srcId="{FB54BB19-1209-4B4B-840B-228899FF2622}" destId="{18D7DBD4-5E41-4853-9879-711059D17EF8}" srcOrd="0" destOrd="0" presId="urn:microsoft.com/office/officeart/2005/8/layout/rings+Icon"/>
    <dgm:cxn modelId="{F665C5EB-F705-4FB8-B5BC-1F5E5FD29004}" type="presOf" srcId="{22CF5C0B-CCF0-4ED9-9482-F3C745E0B8B6}" destId="{20FDBAE0-1C54-48E1-A9B7-099C7260FF5B}" srcOrd="0" destOrd="0" presId="urn:microsoft.com/office/officeart/2005/8/layout/rings+Icon"/>
    <dgm:cxn modelId="{3A33CB54-5EF7-4E5F-8535-C9DD356036C2}" type="presOf" srcId="{6219D8A4-7500-4D87-B1DD-80D4A7815D34}" destId="{485F9677-8E79-4725-8804-6AC472B840F9}" srcOrd="0" destOrd="0" presId="urn:microsoft.com/office/officeart/2005/8/layout/rings+Icon"/>
    <dgm:cxn modelId="{485E84E7-8C1B-4726-AD7F-E1B9EF1C7F7A}" srcId="{9CCF6F1A-21D7-4773-BAB8-426AF8A9FF5A}" destId="{22CF5C0B-CCF0-4ED9-9482-F3C745E0B8B6}" srcOrd="0" destOrd="0" parTransId="{6FD5A012-F524-404D-9346-54F2B05D700F}" sibTransId="{672CA9B7-FC2F-451B-AA6A-F1446C48BA11}"/>
    <dgm:cxn modelId="{7A080BB1-AC6D-4E08-B8EF-54BA078654C3}" type="presParOf" srcId="{26D4B364-D0C6-483E-937E-294B11422ED2}" destId="{20FDBAE0-1C54-48E1-A9B7-099C7260FF5B}" srcOrd="0" destOrd="0" presId="urn:microsoft.com/office/officeart/2005/8/layout/rings+Icon"/>
    <dgm:cxn modelId="{4F63F1D6-9E71-41F1-9A47-953B7D4E03AD}" type="presParOf" srcId="{26D4B364-D0C6-483E-937E-294B11422ED2}" destId="{841F9A80-C68A-4F40-8DD9-DC6B7F285C2C}" srcOrd="1" destOrd="0" presId="urn:microsoft.com/office/officeart/2005/8/layout/rings+Icon"/>
    <dgm:cxn modelId="{F1E3FDFA-4A59-42D9-AEC1-D919E52835C3}" type="presParOf" srcId="{26D4B364-D0C6-483E-937E-294B11422ED2}" destId="{485F9677-8E79-4725-8804-6AC472B840F9}" srcOrd="2" destOrd="0" presId="urn:microsoft.com/office/officeart/2005/8/layout/rings+Icon"/>
    <dgm:cxn modelId="{5D1D37C1-2B5F-4C6D-9704-5766CB8084C6}" type="presParOf" srcId="{26D4B364-D0C6-483E-937E-294B11422ED2}" destId="{18D7DBD4-5E41-4853-9879-711059D17EF8}" srcOrd="3"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FDBAE0-1C54-48E1-A9B7-099C7260FF5B}">
      <dsp:nvSpPr>
        <dsp:cNvPr id="0" name=""/>
        <dsp:cNvSpPr/>
      </dsp:nvSpPr>
      <dsp:spPr>
        <a:xfrm>
          <a:off x="792085" y="0"/>
          <a:ext cx="3239422" cy="3239819"/>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ZA" sz="1500" b="0" i="0" kern="1200" smtClean="0"/>
            <a:t>The DG to champion the Government Continuity at FOSAD.</a:t>
          </a:r>
          <a:endParaRPr lang="en-US" sz="1500" kern="1200"/>
        </a:p>
      </dsp:txBody>
      <dsp:txXfrm>
        <a:off x="1266487" y="474461"/>
        <a:ext cx="2290618" cy="2290897"/>
      </dsp:txXfrm>
    </dsp:sp>
    <dsp:sp modelId="{841F9A80-C68A-4F40-8DD9-DC6B7F285C2C}">
      <dsp:nvSpPr>
        <dsp:cNvPr id="0" name=""/>
        <dsp:cNvSpPr/>
      </dsp:nvSpPr>
      <dsp:spPr>
        <a:xfrm>
          <a:off x="1975856" y="2160779"/>
          <a:ext cx="3239422" cy="3239819"/>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ZA" sz="1500" b="0" i="0" kern="1200" smtClean="0"/>
            <a:t>Inclusion of the Government Continuity to the Deputy Presidents' programmes.</a:t>
          </a:r>
          <a:endParaRPr lang="en-US" sz="1500" kern="1200"/>
        </a:p>
      </dsp:txBody>
      <dsp:txXfrm>
        <a:off x="2450258" y="2635240"/>
        <a:ext cx="2290618" cy="2290897"/>
      </dsp:txXfrm>
    </dsp:sp>
    <dsp:sp modelId="{485F9677-8E79-4725-8804-6AC472B840F9}">
      <dsp:nvSpPr>
        <dsp:cNvPr id="0" name=""/>
        <dsp:cNvSpPr/>
      </dsp:nvSpPr>
      <dsp:spPr>
        <a:xfrm>
          <a:off x="3641704" y="144009"/>
          <a:ext cx="3239422" cy="2951799"/>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ZA" sz="1500" b="0" i="0" kern="1200" dirty="0" smtClean="0"/>
            <a:t>The Presidency to champion the Government Continuity Programme as  service delivery resilience instrument.</a:t>
          </a:r>
          <a:endParaRPr lang="en-US" sz="1500" kern="1200" dirty="0"/>
        </a:p>
      </dsp:txBody>
      <dsp:txXfrm>
        <a:off x="4116106" y="576290"/>
        <a:ext cx="2290618" cy="2087237"/>
      </dsp:txXfrm>
    </dsp:sp>
    <dsp:sp modelId="{18D7DBD4-5E41-4853-9879-711059D17EF8}">
      <dsp:nvSpPr>
        <dsp:cNvPr id="0" name=""/>
        <dsp:cNvSpPr/>
      </dsp:nvSpPr>
      <dsp:spPr>
        <a:xfrm>
          <a:off x="5308375" y="2376260"/>
          <a:ext cx="3239422" cy="2808858"/>
        </a:xfrm>
        <a:prstGeom prst="ellipse">
          <a:avLst/>
        </a:prstGeom>
        <a:solidFill>
          <a:schemeClr val="accent1">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ZA" sz="1500" b="0" i="0" kern="1200" dirty="0" smtClean="0"/>
            <a:t>The Presidency to advocate Government Continuity as a tool for the implementation of the NDP and the improvement of service delivery.</a:t>
          </a:r>
          <a:endParaRPr lang="en-US" sz="1500" kern="1200" dirty="0"/>
        </a:p>
      </dsp:txBody>
      <dsp:txXfrm>
        <a:off x="5782777" y="2787608"/>
        <a:ext cx="2290618" cy="1986162"/>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83FDC75-7F73-4A4A-A77C-09AADF00E0EA}" type="datetimeFigureOut">
              <a:rPr lang="en-US" smtClean="0"/>
              <a:pPr/>
              <a:t>9/1/2016</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59226BF-1F13-42D3-80DC-373E7ADD1EBC}" type="slidenum">
              <a:rPr lang="en-US" smtClean="0"/>
              <a:pPr/>
              <a:t>‹#›</a:t>
            </a:fld>
            <a:endParaRPr lang="en-US" dirty="0"/>
          </a:p>
        </p:txBody>
      </p:sp>
    </p:spTree>
    <p:extLst>
      <p:ext uri="{BB962C8B-B14F-4D97-AF65-F5344CB8AC3E}">
        <p14:creationId xmlns:p14="http://schemas.microsoft.com/office/powerpoint/2010/main" val="4156065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AEF76B-3757-4A0B-AF93-28494465C1DD}" type="datetimeFigureOut">
              <a:rPr lang="en-US" smtClean="0"/>
              <a:pPr/>
              <a:t>9/1/2016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693FD4-8F83-4EF7-AC3F-0DC0388986B0}" type="slidenum">
              <a:rPr lang="en-US" smtClean="0"/>
              <a:pPr/>
              <a:t>‹#›</a:t>
            </a:fld>
            <a:endParaRPr lang="en-US" dirty="0"/>
          </a:p>
        </p:txBody>
      </p:sp>
    </p:spTree>
    <p:extLst>
      <p:ext uri="{BB962C8B-B14F-4D97-AF65-F5344CB8AC3E}">
        <p14:creationId xmlns:p14="http://schemas.microsoft.com/office/powerpoint/2010/main" val="2142820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r>
              <a:rPr lang="en-US" dirty="0" smtClean="0"/>
              <a:t>Give a brief overview of the presentation.</a:t>
            </a:r>
            <a:r>
              <a:rPr lang="en-US" baseline="0" dirty="0" smtClean="0"/>
              <a:t> D</a:t>
            </a:r>
            <a:r>
              <a:rPr lang="en-US" dirty="0" smtClean="0"/>
              <a:t>escribe the major focus of the presentation and why it is important.</a:t>
            </a:r>
          </a:p>
          <a:p>
            <a:pPr>
              <a:lnSpc>
                <a:spcPct val="80000"/>
              </a:lnSpc>
            </a:pPr>
            <a:r>
              <a:rPr lang="en-US" dirty="0" smtClean="0"/>
              <a:t>Introduce each of the major topics.</a:t>
            </a:r>
          </a:p>
          <a:p>
            <a:r>
              <a:rPr lang="en-US" dirty="0" smtClean="0"/>
              <a:t>To provide a road map for the audience, you</a:t>
            </a:r>
            <a:r>
              <a:rPr lang="en-US" baseline="0" dirty="0" smtClean="0"/>
              <a:t> can </a:t>
            </a:r>
            <a:r>
              <a:rPr lang="en-US" dirty="0" smtClean="0"/>
              <a:t>repeat this Overview slide throughout the presentation, highlighting the particular topic you will discuss next.</a:t>
            </a:r>
          </a:p>
        </p:txBody>
      </p:sp>
      <p:sp>
        <p:nvSpPr>
          <p:cNvPr id="4" name="Slide Number Placeholder 3"/>
          <p:cNvSpPr>
            <a:spLocks noGrp="1"/>
          </p:cNvSpPr>
          <p:nvPr>
            <p:ph type="sldNum" sz="quarter" idx="10"/>
          </p:nvPr>
        </p:nvSpPr>
        <p:spPr/>
        <p:txBody>
          <a:bodyPr/>
          <a:lstStyle/>
          <a:p>
            <a:fld id="{EC6EAC7D-5A89-47C2-8ABA-56C9C2DEF7A4}" type="slidenum">
              <a:rPr lang="en-US" smtClean="0"/>
              <a:pPr/>
              <a:t>1</a:t>
            </a:fld>
            <a:endParaRPr lang="en-US" dirty="0"/>
          </a:p>
        </p:txBody>
      </p:sp>
    </p:spTree>
    <p:extLst>
      <p:ext uri="{BB962C8B-B14F-4D97-AF65-F5344CB8AC3E}">
        <p14:creationId xmlns:p14="http://schemas.microsoft.com/office/powerpoint/2010/main" val="790254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C73D8D-65AE-4087-B334-89C262B7AADA}" type="slidenum">
              <a:rPr lang="en-GB" altLang="en-US"/>
              <a:pPr/>
              <a:t>4</a:t>
            </a:fld>
            <a:endParaRPr lang="en-GB" altLang="en-US"/>
          </a:p>
        </p:txBody>
      </p:sp>
      <p:sp>
        <p:nvSpPr>
          <p:cNvPr id="655362" name="Rectangle 2"/>
          <p:cNvSpPr>
            <a:spLocks noGrp="1" noRot="1" noChangeAspect="1" noChangeArrowheads="1" noTextEdit="1"/>
          </p:cNvSpPr>
          <p:nvPr>
            <p:ph type="sldImg"/>
          </p:nvPr>
        </p:nvSpPr>
        <p:spPr>
          <a:ln/>
        </p:spPr>
      </p:sp>
      <p:sp>
        <p:nvSpPr>
          <p:cNvPr id="655363" name="Rectangle 3"/>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8073463-76BE-4EE3-A7D6-A350A2A6FC0A}" type="datetime1">
              <a:rPr lang="en-US" smtClean="0"/>
              <a:t>9/1/2016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416875012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90259-4E93-4824-996C-A5433DA9A410}" type="datetime1">
              <a:rPr lang="en-US" smtClean="0"/>
              <a:t>9/1/2016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338990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D94A5A-85E6-4EA9-BEA5-2141153C3721}" type="datetime1">
              <a:rPr lang="en-US" smtClean="0"/>
              <a:t>9/1/2016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870289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7C3054-5AFE-40AB-BE82-F5C18AB27AB1}" type="datetime1">
              <a:rPr lang="en-US" smtClean="0"/>
              <a:t>9/1/2016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19475049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AC7EA4-A1F5-47C8-B05F-7AE65EE664DE}" type="datetime1">
              <a:rPr lang="en-US" smtClean="0"/>
              <a:t>9/1/2016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2292547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95F3CD2-4C80-4C95-9365-E2C8433DAB6A}" type="datetime1">
              <a:rPr lang="en-US" smtClean="0"/>
              <a:t>9/1/2016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4187453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2AFBCED-CAE0-4C82-8A88-AFD79E004B16}" type="datetime1">
              <a:rPr lang="en-US" smtClean="0"/>
              <a:t>9/1/2016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194224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ED89496-F908-4CC0-B598-5CCF73A3CD33}" type="datetime1">
              <a:rPr lang="en-US" smtClean="0"/>
              <a:t>9/1/2016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09415442"/>
      </p:ext>
    </p:extLst>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CCEDF7F-A182-40AE-B16C-FB8759564B15}" type="datetime1">
              <a:rPr lang="en-US" smtClean="0"/>
              <a:t>9/1/2016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679980664"/>
      </p:ext>
    </p:extLst>
  </p:cSld>
  <p:clrMapOvr>
    <a:masterClrMapping/>
  </p:clrMapOvr>
  <p:transition spd="slow">
    <p:wipe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a:defRPr lang="en-US" dirty="0"/>
            </a:lvl1pPr>
          </a:lstStyle>
          <a:p>
            <a:r>
              <a:rPr lang="en-US" dirty="0" smtClean="0"/>
              <a:t>Click To Edit Master Title Style</a:t>
            </a:r>
            <a:endParaRPr lang="en-US" dirty="0"/>
          </a:p>
        </p:txBody>
      </p:sp>
      <p:sp>
        <p:nvSpPr>
          <p:cNvPr id="3" name="Content Placeholder 2"/>
          <p:cNvSpPr>
            <a:spLocks noGrp="1"/>
          </p:cNvSpPr>
          <p:nvPr>
            <p:ph idx="1"/>
          </p:nvPr>
        </p:nvSpPr>
        <p:spPr>
          <a:xfrm>
            <a:off x="762000" y="1596413"/>
            <a:ext cx="8077200" cy="4297363"/>
          </a:xfrm>
        </p:spPr>
        <p:txBody>
          <a:bodyPr>
            <a:normAutofit/>
          </a:bodyPr>
          <a:lstStyle>
            <a:lvl1pPr>
              <a:defRPr sz="3200">
                <a:latin typeface="+mn-lt"/>
              </a:defRPr>
            </a:lvl1pPr>
            <a:lvl2pPr>
              <a:defRPr sz="2800">
                <a:latin typeface="+mn-lt"/>
              </a:defRPr>
            </a:lvl2pPr>
            <a:lvl3pPr>
              <a:defRPr sz="2400">
                <a:latin typeface="+mn-lt"/>
              </a:defRPr>
            </a:lvl3pPr>
            <a:lvl4pPr>
              <a:defRPr sz="2400">
                <a:latin typeface="+mn-lt"/>
              </a:defRPr>
            </a:lvl4pPr>
            <a:lvl5pPr>
              <a:defRPr sz="2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C37647-2677-44D5-B212-0214873A0E2A}" type="datetime1">
              <a:rPr lang="en-US" smtClean="0"/>
              <a:t>9/1/2016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184275"/>
            <a:ext cx="8534400" cy="10668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228600" y="2590800"/>
            <a:ext cx="4191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quarter" idx="2"/>
          </p:nvPr>
        </p:nvSpPr>
        <p:spPr>
          <a:xfrm>
            <a:off x="4572000" y="2590800"/>
            <a:ext cx="41910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Content Placeholder 4"/>
          <p:cNvSpPr>
            <a:spLocks noGrp="1"/>
          </p:cNvSpPr>
          <p:nvPr>
            <p:ph sz="quarter" idx="3"/>
          </p:nvPr>
        </p:nvSpPr>
        <p:spPr>
          <a:xfrm>
            <a:off x="4572000" y="4610100"/>
            <a:ext cx="41910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Tree>
    <p:extLst>
      <p:ext uri="{BB962C8B-B14F-4D97-AF65-F5344CB8AC3E}">
        <p14:creationId xmlns:p14="http://schemas.microsoft.com/office/powerpoint/2010/main" val="2639088284"/>
      </p:ext>
    </p:extLst>
  </p:cSld>
  <p:clrMapOvr>
    <a:masterClrMapping/>
  </p:clrMapOvr>
  <p:transition>
    <p:pull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B9179E56-5225-495E-BCA7-03268088561F}" type="datetime1">
              <a:rPr lang="en-US" smtClean="0"/>
              <a:t>9/1/2016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690276367"/>
      </p:ext>
    </p:extLst>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40A024-1833-4C25-AAA7-E6C20B0FF569}" type="datetime1">
              <a:rPr lang="en-US" smtClean="0"/>
              <a:t>9/1/2016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1713182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2B37B9F-AF17-4C37-AF11-370E8A32B81D}" type="datetime1">
              <a:rPr lang="en-US" smtClean="0"/>
              <a:t>9/1/2016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2837369973"/>
      </p:ext>
    </p:extLst>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31A046A-C82B-4E92-ADCA-DADBD1F2C47A}" type="datetime1">
              <a:rPr lang="en-US" smtClean="0"/>
              <a:t>9/1/2016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269571298"/>
      </p:ext>
    </p:extLst>
  </p:cSld>
  <p:clrMapOvr>
    <a:masterClrMapping/>
  </p:clrMapOvr>
  <p:transition spd="slow">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FBFFC270-295F-495D-BF33-006F99A82FDC}" type="datetime1">
              <a:rPr lang="en-US" smtClean="0"/>
              <a:t>9/1/2016</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680699643"/>
      </p:ext>
    </p:extLst>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2145AFE8-E4BB-4955-A559-BA3CA1E94BEF}" type="datetime1">
              <a:rPr lang="en-US" smtClean="0"/>
              <a:t>9/1/2016</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4236682402"/>
      </p:ext>
    </p:extLst>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3AF85F6B-90B9-449F-8C7F-911CDCC34599}" type="datetime1">
              <a:rPr lang="en-US" smtClean="0"/>
              <a:t>9/1/2016</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4075455122"/>
      </p:ext>
    </p:extLst>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5211FD-ABD3-4DDB-B37E-0B2E401A38AB}" type="datetime1">
              <a:rPr lang="en-US" smtClean="0"/>
              <a:t>9/1/2016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902249374"/>
      </p:ext>
    </p:extLst>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ED7FB6E7-BF21-473A-8BB9-03CB1F0165D7}" type="datetime1">
              <a:rPr lang="en-US" smtClean="0"/>
              <a:t>9/1/2016</a:t>
            </a:fld>
            <a:endParaRPr lang="en-US" dirty="0"/>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4207566760"/>
      </p:ext>
    </p:extLst>
  </p:cSld>
  <p:clrMap bg1="dk1" tx1="lt1" bg2="dk2" tx2="lt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 id="2147483866" r:id="rId12"/>
    <p:sldLayoutId id="2147483867" r:id="rId13"/>
    <p:sldLayoutId id="2147483868" r:id="rId14"/>
    <p:sldLayoutId id="2147483869" r:id="rId15"/>
    <p:sldLayoutId id="2147483870" r:id="rId16"/>
    <p:sldLayoutId id="2147483871" r:id="rId17"/>
    <p:sldLayoutId id="2147483650" r:id="rId18"/>
    <p:sldLayoutId id="2147483872" r:id="rId19"/>
  </p:sldLayoutIdLst>
  <p:transition spd="slow">
    <p:wipe dir="d"/>
  </p:transition>
  <p:timing>
    <p:tnLst>
      <p:par>
        <p:cTn id="1" dur="indefinite" restart="never" nodeType="tmRoot"/>
      </p:par>
    </p:tnLst>
  </p:timing>
  <p:hf hdr="0" ftr="0" dt="0"/>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xml"/><Relationship Id="rId7"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notesSlide" Target="../notesSlides/notesSlide1.xml"/><Relationship Id="rId10" Type="http://schemas.openxmlformats.org/officeDocument/2006/relationships/image" Target="../media/image7.png"/><Relationship Id="rId4" Type="http://schemas.openxmlformats.org/officeDocument/2006/relationships/slideLayout" Target="../slideLayouts/slideLayout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9.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hyperlink" Target="http://aiimknowledgecenter.typepad.com/.shared/image.html?/photos/uncategorized/fire.jpg" TargetMode="External"/><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978865" y="1844824"/>
            <a:ext cx="6620968" cy="2140470"/>
          </a:xfrm>
        </p:spPr>
        <p:txBody>
          <a:bodyPr/>
          <a:lstStyle/>
          <a:p>
            <a:r>
              <a:rPr lang="en-US" b="1" dirty="0" smtClean="0">
                <a:effectLst>
                  <a:outerShdw blurRad="38100" dist="38100" dir="2700000" algn="tl">
                    <a:srgbClr val="000000">
                      <a:alpha val="43137"/>
                    </a:srgbClr>
                  </a:outerShdw>
                  <a:reflection blurRad="6350" stA="60000" endA="900" endPos="58000" dir="5400000" sy="-100000" algn="bl" rotWithShape="0"/>
                </a:effectLst>
              </a:rPr>
              <a:t>Government Continuity</a:t>
            </a:r>
            <a:endParaRPr lang="en-US" b="1" dirty="0">
              <a:effectLst>
                <a:outerShdw blurRad="38100" dist="38100" dir="2700000" algn="tl">
                  <a:srgbClr val="000000">
                    <a:alpha val="43137"/>
                  </a:srgbClr>
                </a:outerShdw>
                <a:reflection blurRad="6350" stA="60000" endA="900" endPos="58000" dir="5400000" sy="-100000" algn="bl" rotWithShape="0"/>
              </a:effectLst>
            </a:endParaRPr>
          </a:p>
        </p:txBody>
      </p:sp>
      <p:sp>
        <p:nvSpPr>
          <p:cNvPr id="5" name="Content Placeholder 4"/>
          <p:cNvSpPr>
            <a:spLocks noGrp="1"/>
          </p:cNvSpPr>
          <p:nvPr>
            <p:ph type="subTitle" idx="1"/>
            <p:custDataLst>
              <p:tags r:id="rId3"/>
            </p:custDataLst>
          </p:nvPr>
        </p:nvSpPr>
        <p:spPr>
          <a:xfrm>
            <a:off x="539552" y="4509120"/>
            <a:ext cx="8208912" cy="1509492"/>
          </a:xfrm>
        </p:spPr>
        <p:txBody>
          <a:bodyPr>
            <a:noAutofit/>
          </a:bodyPr>
          <a:lstStyle/>
          <a:p>
            <a:r>
              <a:rPr lang="en-ZA" sz="1800" b="1" dirty="0" smtClean="0">
                <a:solidFill>
                  <a:schemeClr val="tx1"/>
                </a:solidFill>
                <a:latin typeface="Arial" pitchFamily="34" charset="0"/>
                <a:cs typeface="Arial" pitchFamily="34" charset="0"/>
              </a:rPr>
              <a:t>Presentation to </a:t>
            </a:r>
            <a:r>
              <a:rPr lang="en-ZA" sz="1800" b="1" dirty="0">
                <a:solidFill>
                  <a:srgbClr val="FFFF00"/>
                </a:solidFill>
                <a:latin typeface="Arial" pitchFamily="34" charset="0"/>
                <a:cs typeface="Arial" pitchFamily="34" charset="0"/>
              </a:rPr>
              <a:t>Public Entities Risk Management Forum</a:t>
            </a:r>
          </a:p>
          <a:p>
            <a:pPr algn="ctr"/>
            <a:r>
              <a:rPr lang="en-ZA" sz="1800" b="1" dirty="0" smtClean="0">
                <a:solidFill>
                  <a:schemeClr val="tx1"/>
                </a:solidFill>
                <a:latin typeface="Arial" pitchFamily="34" charset="0"/>
                <a:cs typeface="Arial" pitchFamily="34" charset="0"/>
              </a:rPr>
              <a:t>Presented </a:t>
            </a:r>
            <a:r>
              <a:rPr lang="en-ZA" sz="1800" b="1" dirty="0">
                <a:solidFill>
                  <a:schemeClr val="tx1"/>
                </a:solidFill>
                <a:latin typeface="Arial" pitchFamily="34" charset="0"/>
                <a:cs typeface="Arial" pitchFamily="34" charset="0"/>
              </a:rPr>
              <a:t>on behalf of </a:t>
            </a:r>
            <a:r>
              <a:rPr lang="en-ZA" sz="1800" b="1" dirty="0" smtClean="0">
                <a:solidFill>
                  <a:srgbClr val="FFFF00"/>
                </a:solidFill>
                <a:latin typeface="Arial" pitchFamily="34" charset="0"/>
                <a:cs typeface="Arial" pitchFamily="34" charset="0"/>
              </a:rPr>
              <a:t>Government </a:t>
            </a:r>
            <a:r>
              <a:rPr lang="en-ZA" sz="1800" b="1" dirty="0">
                <a:solidFill>
                  <a:srgbClr val="FFFF00"/>
                </a:solidFill>
                <a:latin typeface="Arial" pitchFamily="34" charset="0"/>
                <a:cs typeface="Arial" pitchFamily="34" charset="0"/>
              </a:rPr>
              <a:t>Continuity Forum </a:t>
            </a:r>
            <a:endParaRPr lang="en-ZA" sz="1800" b="1" dirty="0" smtClean="0">
              <a:solidFill>
                <a:srgbClr val="FFFF00"/>
              </a:solidFill>
              <a:latin typeface="Arial" pitchFamily="34" charset="0"/>
              <a:cs typeface="Arial" pitchFamily="34" charset="0"/>
            </a:endParaRPr>
          </a:p>
          <a:p>
            <a:pPr algn="ctr"/>
            <a:r>
              <a:rPr lang="en-ZA" sz="1800" b="1" dirty="0" smtClean="0">
                <a:solidFill>
                  <a:schemeClr val="tx1"/>
                </a:solidFill>
                <a:latin typeface="Arial" pitchFamily="34" charset="0"/>
                <a:cs typeface="Arial" pitchFamily="34" charset="0"/>
              </a:rPr>
              <a:t>by:</a:t>
            </a:r>
          </a:p>
          <a:p>
            <a:pPr algn="ctr"/>
            <a:r>
              <a:rPr lang="en-ZA" sz="1800" b="1" dirty="0" smtClean="0">
                <a:solidFill>
                  <a:schemeClr val="tx1"/>
                </a:solidFill>
                <a:latin typeface="Arial" pitchFamily="34" charset="0"/>
                <a:cs typeface="Arial" pitchFamily="34" charset="0"/>
              </a:rPr>
              <a:t>Mr Sam Selowa</a:t>
            </a:r>
            <a:endParaRPr lang="en-US" sz="5400" dirty="0" smtClean="0">
              <a:solidFill>
                <a:schemeClr val="tx1"/>
              </a:solidFill>
              <a:latin typeface="Arial" pitchFamily="34" charset="0"/>
              <a:cs typeface="Arial" pitchFamily="34" charset="0"/>
            </a:endParaRPr>
          </a:p>
        </p:txBody>
      </p:sp>
      <p:pic>
        <p:nvPicPr>
          <p:cNvPr id="1026" name="Picture 2" descr="F:\SITA\Projects\Government BCP\Draught.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23528" y="195899"/>
            <a:ext cx="1128434" cy="144834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SITA\Projects\Government BCP\education.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rot="5400000">
            <a:off x="1725016" y="272899"/>
            <a:ext cx="1614736" cy="13933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SITA\Projects\Government BCP\health.png"/>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3563888" y="200290"/>
            <a:ext cx="1219597" cy="138811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F:\SITA\Projects\Government BCP\Home affairs.png"/>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rot="16200000">
            <a:off x="4765349" y="427339"/>
            <a:ext cx="1656184" cy="117878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SITA\Projects\Government BCP\Water.png"/>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6300192" y="188640"/>
            <a:ext cx="1355675" cy="156189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553190027"/>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7055380" cy="1008112"/>
          </a:xfrm>
        </p:spPr>
        <p:txBody>
          <a:bodyPr/>
          <a:lstStyle/>
          <a:p>
            <a:r>
              <a:rPr lang="en-ZA" sz="3200" dirty="0" smtClean="0"/>
              <a:t>GC Implementation approach through Streams</a:t>
            </a:r>
            <a:endParaRPr lang="en-ZA" sz="3200" dirty="0"/>
          </a:p>
        </p:txBody>
      </p:sp>
      <p:sp>
        <p:nvSpPr>
          <p:cNvPr id="3" name="Content Placeholder 2"/>
          <p:cNvSpPr>
            <a:spLocks noGrp="1"/>
          </p:cNvSpPr>
          <p:nvPr>
            <p:ph idx="1"/>
          </p:nvPr>
        </p:nvSpPr>
        <p:spPr>
          <a:xfrm>
            <a:off x="575614" y="1412776"/>
            <a:ext cx="7992772" cy="5256584"/>
          </a:xfrm>
        </p:spPr>
        <p:txBody>
          <a:bodyPr>
            <a:normAutofit/>
          </a:bodyPr>
          <a:lstStyle/>
          <a:p>
            <a:pPr algn="just"/>
            <a:r>
              <a:rPr lang="en-ZA" dirty="0"/>
              <a:t>Continuity of Government Governance Stream (</a:t>
            </a:r>
            <a:r>
              <a:rPr lang="en-ZA" dirty="0" smtClean="0"/>
              <a:t>CGGS)</a:t>
            </a:r>
          </a:p>
          <a:p>
            <a:pPr lvl="1" algn="just">
              <a:buFont typeface="Wingdings" pitchFamily="2" charset="2"/>
              <a:buChar char="Ø"/>
            </a:pPr>
            <a:r>
              <a:rPr lang="en-ZA" dirty="0" smtClean="0"/>
              <a:t>Define, develop </a:t>
            </a:r>
            <a:r>
              <a:rPr lang="en-ZA" dirty="0"/>
              <a:t>and </a:t>
            </a:r>
            <a:r>
              <a:rPr lang="en-ZA" dirty="0" smtClean="0"/>
              <a:t>design </a:t>
            </a:r>
            <a:r>
              <a:rPr lang="en-ZA" dirty="0"/>
              <a:t>government continuity governance instruments; </a:t>
            </a:r>
          </a:p>
          <a:p>
            <a:pPr algn="just"/>
            <a:r>
              <a:rPr lang="en-ZA" dirty="0"/>
              <a:t>Continuity Integration Stream (CIS) </a:t>
            </a:r>
            <a:endParaRPr lang="en-ZA" dirty="0" smtClean="0"/>
          </a:p>
          <a:p>
            <a:pPr lvl="1" algn="just">
              <a:buFont typeface="Wingdings" pitchFamily="2" charset="2"/>
              <a:buChar char="Ø"/>
            </a:pPr>
            <a:r>
              <a:rPr lang="en-ZA" dirty="0" smtClean="0"/>
              <a:t>Develop </a:t>
            </a:r>
            <a:r>
              <a:rPr lang="en-ZA" dirty="0"/>
              <a:t>government continuity </a:t>
            </a:r>
            <a:r>
              <a:rPr lang="en-ZA" dirty="0" smtClean="0"/>
              <a:t>priorities </a:t>
            </a:r>
            <a:r>
              <a:rPr lang="en-ZA" dirty="0"/>
              <a:t>across the entire government </a:t>
            </a:r>
            <a:r>
              <a:rPr lang="en-ZA" dirty="0" smtClean="0"/>
              <a:t>system; </a:t>
            </a:r>
          </a:p>
          <a:p>
            <a:pPr algn="just"/>
            <a:r>
              <a:rPr lang="en-ZA" dirty="0"/>
              <a:t>Technology and Interoperability Stream (TIS) </a:t>
            </a:r>
            <a:endParaRPr lang="en-ZA" dirty="0" smtClean="0"/>
          </a:p>
          <a:p>
            <a:pPr lvl="1" algn="just">
              <a:buFont typeface="Wingdings" pitchFamily="2" charset="2"/>
              <a:buChar char="Ø"/>
            </a:pPr>
            <a:r>
              <a:rPr lang="en-ZA" dirty="0" smtClean="0"/>
              <a:t>Ensure </a:t>
            </a:r>
            <a:r>
              <a:rPr lang="en-ZA" dirty="0"/>
              <a:t>the integration of technology for the purpose of government </a:t>
            </a:r>
            <a:r>
              <a:rPr lang="en-ZA" dirty="0" smtClean="0"/>
              <a:t> </a:t>
            </a:r>
            <a:r>
              <a:rPr lang="en-ZA" dirty="0"/>
              <a:t>continuity</a:t>
            </a:r>
            <a:r>
              <a:rPr lang="en-ZA" dirty="0" smtClean="0"/>
              <a:t>; </a:t>
            </a:r>
            <a:endParaRPr lang="en-ZA" dirty="0"/>
          </a:p>
          <a:p>
            <a:pPr algn="just"/>
            <a:r>
              <a:rPr lang="en-ZA" dirty="0"/>
              <a:t>Continuity Baseline Mapping Stream (CBMS) </a:t>
            </a:r>
            <a:endParaRPr lang="en-ZA" dirty="0" smtClean="0"/>
          </a:p>
          <a:p>
            <a:pPr lvl="1" algn="just">
              <a:buFont typeface="Wingdings" pitchFamily="2" charset="2"/>
              <a:buChar char="Ø"/>
            </a:pPr>
            <a:r>
              <a:rPr lang="en-ZA" dirty="0" smtClean="0"/>
              <a:t>Provide </a:t>
            </a:r>
            <a:r>
              <a:rPr lang="en-ZA" dirty="0"/>
              <a:t>technical support to resident </a:t>
            </a:r>
            <a:r>
              <a:rPr lang="en-ZA" dirty="0" smtClean="0"/>
              <a:t>continuity </a:t>
            </a:r>
            <a:r>
              <a:rPr lang="en-ZA" dirty="0"/>
              <a:t>teams; </a:t>
            </a:r>
            <a:r>
              <a:rPr lang="en-ZA" dirty="0" smtClean="0"/>
              <a:t>and</a:t>
            </a:r>
          </a:p>
          <a:p>
            <a:pPr algn="just"/>
            <a:r>
              <a:rPr lang="en-ZA" dirty="0"/>
              <a:t>Continuity Strategies Exploration Stream (CSES</a:t>
            </a:r>
            <a:r>
              <a:rPr lang="en-ZA" dirty="0" smtClean="0"/>
              <a:t>);</a:t>
            </a:r>
          </a:p>
          <a:p>
            <a:pPr lvl="1" algn="just">
              <a:buFont typeface="Wingdings" pitchFamily="2" charset="2"/>
              <a:buChar char="Ø"/>
            </a:pPr>
            <a:r>
              <a:rPr lang="en-ZA" dirty="0" smtClean="0"/>
              <a:t>Assist </a:t>
            </a:r>
            <a:r>
              <a:rPr lang="en-ZA" dirty="0"/>
              <a:t>in the development of continuity strategies to ensure continuity of the government system </a:t>
            </a:r>
          </a:p>
        </p:txBody>
      </p:sp>
      <p:sp>
        <p:nvSpPr>
          <p:cNvPr id="4" name="Slide Number Placeholder 3"/>
          <p:cNvSpPr>
            <a:spLocks noGrp="1"/>
          </p:cNvSpPr>
          <p:nvPr>
            <p:ph type="sldNum" sz="quarter" idx="12"/>
          </p:nvPr>
        </p:nvSpPr>
        <p:spPr/>
        <p:txBody>
          <a:bodyPr/>
          <a:lstStyle/>
          <a:p>
            <a:fld id="{33D6E5A2-EC83-451F-A719-9AC1370DD5CF}" type="slidenum">
              <a:rPr lang="en-US" smtClean="0"/>
              <a:pPr/>
              <a:t>10</a:t>
            </a:fld>
            <a:endParaRPr lang="en-US" dirty="0"/>
          </a:p>
        </p:txBody>
      </p:sp>
    </p:spTree>
    <p:extLst>
      <p:ext uri="{BB962C8B-B14F-4D97-AF65-F5344CB8AC3E}">
        <p14:creationId xmlns:p14="http://schemas.microsoft.com/office/powerpoint/2010/main" val="3196526759"/>
      </p:ext>
    </p:extLst>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452718"/>
            <a:ext cx="7055380" cy="888050"/>
          </a:xfrm>
        </p:spPr>
        <p:txBody>
          <a:bodyPr/>
          <a:lstStyle/>
          <a:p>
            <a:r>
              <a:rPr lang="en-ZA" dirty="0" smtClean="0"/>
              <a:t>Progress Made thus far</a:t>
            </a:r>
            <a:endParaRPr lang="en-ZA" dirty="0"/>
          </a:p>
        </p:txBody>
      </p:sp>
      <p:sp>
        <p:nvSpPr>
          <p:cNvPr id="3" name="Content Placeholder 2"/>
          <p:cNvSpPr>
            <a:spLocks noGrp="1"/>
          </p:cNvSpPr>
          <p:nvPr>
            <p:ph idx="1"/>
          </p:nvPr>
        </p:nvSpPr>
        <p:spPr>
          <a:xfrm>
            <a:off x="575556" y="1484784"/>
            <a:ext cx="7992888" cy="4195481"/>
          </a:xfrm>
        </p:spPr>
        <p:txBody>
          <a:bodyPr>
            <a:noAutofit/>
          </a:bodyPr>
          <a:lstStyle/>
          <a:p>
            <a:r>
              <a:rPr lang="en-ZA" sz="2400" dirty="0" smtClean="0"/>
              <a:t>Concept Document development completed;</a:t>
            </a:r>
          </a:p>
          <a:p>
            <a:r>
              <a:rPr lang="en-ZA" sz="2400" dirty="0" smtClean="0"/>
              <a:t>National Treasury support secured ( @ DDG Level);</a:t>
            </a:r>
          </a:p>
          <a:p>
            <a:r>
              <a:rPr lang="en-ZA" sz="2400" dirty="0" smtClean="0"/>
              <a:t>Drafted </a:t>
            </a:r>
            <a:r>
              <a:rPr lang="en-ZA" sz="2400" dirty="0"/>
              <a:t>service continuity management </a:t>
            </a:r>
            <a:r>
              <a:rPr lang="en-ZA" sz="2400" dirty="0" smtClean="0"/>
              <a:t>guideline;</a:t>
            </a:r>
          </a:p>
          <a:p>
            <a:r>
              <a:rPr lang="en-ZA" sz="2400" dirty="0" smtClean="0"/>
              <a:t>Engaged with National School of Government to develop training Curriculum;</a:t>
            </a:r>
          </a:p>
          <a:p>
            <a:r>
              <a:rPr lang="en-ZA" sz="2400" dirty="0" smtClean="0"/>
              <a:t>Engagement with DGs in progress;</a:t>
            </a:r>
          </a:p>
          <a:p>
            <a:r>
              <a:rPr lang="en-ZA" sz="2400" dirty="0" smtClean="0"/>
              <a:t>Work Streams to engage with all internal stakeholders formed.</a:t>
            </a:r>
          </a:p>
        </p:txBody>
      </p:sp>
      <p:sp>
        <p:nvSpPr>
          <p:cNvPr id="4" name="Slide Number Placeholder 3"/>
          <p:cNvSpPr>
            <a:spLocks noGrp="1"/>
          </p:cNvSpPr>
          <p:nvPr>
            <p:ph type="sldNum" sz="quarter" idx="12"/>
          </p:nvPr>
        </p:nvSpPr>
        <p:spPr/>
        <p:txBody>
          <a:bodyPr/>
          <a:lstStyle/>
          <a:p>
            <a:fld id="{33D6E5A2-EC83-451F-A719-9AC1370DD5CF}" type="slidenum">
              <a:rPr lang="en-US" smtClean="0"/>
              <a:pPr/>
              <a:t>11</a:t>
            </a:fld>
            <a:endParaRPr lang="en-US" dirty="0"/>
          </a:p>
        </p:txBody>
      </p:sp>
    </p:spTree>
    <p:extLst>
      <p:ext uri="{BB962C8B-B14F-4D97-AF65-F5344CB8AC3E}">
        <p14:creationId xmlns:p14="http://schemas.microsoft.com/office/powerpoint/2010/main" val="566899965"/>
      </p:ext>
    </p:extLst>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7415420" cy="792088"/>
          </a:xfrm>
        </p:spPr>
        <p:txBody>
          <a:bodyPr/>
          <a:lstStyle/>
          <a:p>
            <a:r>
              <a:rPr lang="en-ZA" sz="3200" dirty="0"/>
              <a:t>Government Continuity Conference Work </a:t>
            </a:r>
            <a:r>
              <a:rPr lang="en-ZA" sz="3200" dirty="0" smtClean="0"/>
              <a:t>Streams</a:t>
            </a:r>
            <a:endParaRPr lang="en-ZA" sz="3200" dirty="0"/>
          </a:p>
        </p:txBody>
      </p:sp>
      <p:sp>
        <p:nvSpPr>
          <p:cNvPr id="3" name="Rectangle 2"/>
          <p:cNvSpPr/>
          <p:nvPr/>
        </p:nvSpPr>
        <p:spPr>
          <a:xfrm>
            <a:off x="251114" y="2420888"/>
            <a:ext cx="3024336" cy="3672408"/>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ZA" sz="1400" b="1" dirty="0"/>
              <a:t>State Owned Entities</a:t>
            </a:r>
          </a:p>
          <a:p>
            <a:endParaRPr lang="en-ZA" sz="1400" dirty="0" smtClean="0"/>
          </a:p>
          <a:p>
            <a:pPr marL="171450" indent="-171450">
              <a:buFont typeface="Arial" panose="020B0604020202020204" pitchFamily="34" charset="0"/>
              <a:buChar char="•"/>
            </a:pPr>
            <a:r>
              <a:rPr lang="en-ZA" sz="1400" dirty="0" smtClean="0"/>
              <a:t>Drive </a:t>
            </a:r>
            <a:r>
              <a:rPr lang="en-ZA" sz="1400" dirty="0"/>
              <a:t>the engagement to secure participation of all </a:t>
            </a:r>
            <a:r>
              <a:rPr lang="en-ZA" sz="1400" dirty="0" smtClean="0"/>
              <a:t>State Owned Entities in the Government Continuity and Conference.</a:t>
            </a:r>
          </a:p>
          <a:p>
            <a:pPr marL="171450" indent="-171450">
              <a:buFont typeface="Arial" panose="020B0604020202020204" pitchFamily="34" charset="0"/>
              <a:buChar char="•"/>
            </a:pPr>
            <a:r>
              <a:rPr lang="en-ZA" sz="1400" dirty="0" smtClean="0"/>
              <a:t>Drive engagements with all the SOEs.</a:t>
            </a:r>
          </a:p>
          <a:p>
            <a:pPr marL="171450" indent="-171450">
              <a:buFont typeface="Arial" panose="020B0604020202020204" pitchFamily="34" charset="0"/>
              <a:buChar char="•"/>
            </a:pPr>
            <a:r>
              <a:rPr lang="en-ZA" sz="1400" dirty="0" smtClean="0"/>
              <a:t>Attend to queries from SOEs.</a:t>
            </a:r>
          </a:p>
          <a:p>
            <a:pPr marL="171450" indent="-171450">
              <a:buFont typeface="Arial" panose="020B0604020202020204" pitchFamily="34" charset="0"/>
              <a:buChar char="•"/>
            </a:pPr>
            <a:r>
              <a:rPr lang="en-ZA" sz="1400" dirty="0" smtClean="0"/>
              <a:t>Support the SOEs Executive to ensure positive response.</a:t>
            </a:r>
          </a:p>
          <a:p>
            <a:pPr marL="171450" indent="-171450">
              <a:buFont typeface="Arial" panose="020B0604020202020204" pitchFamily="34" charset="0"/>
              <a:buChar char="•"/>
            </a:pPr>
            <a:r>
              <a:rPr lang="en-ZA" sz="1400" dirty="0" smtClean="0"/>
              <a:t>Manage the SOEs RSVP </a:t>
            </a:r>
            <a:endParaRPr lang="en-ZA" sz="1400" dirty="0"/>
          </a:p>
        </p:txBody>
      </p:sp>
      <p:sp>
        <p:nvSpPr>
          <p:cNvPr id="4" name="Rectangle 3"/>
          <p:cNvSpPr/>
          <p:nvPr/>
        </p:nvSpPr>
        <p:spPr>
          <a:xfrm>
            <a:off x="3352907" y="2420888"/>
            <a:ext cx="2438185" cy="3672408"/>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ZA" sz="1400" b="1" dirty="0"/>
              <a:t>Local Government</a:t>
            </a:r>
          </a:p>
          <a:p>
            <a:pPr marL="171450" indent="-171450">
              <a:buFont typeface="Arial" panose="020B0604020202020204" pitchFamily="34" charset="0"/>
              <a:buChar char="•"/>
            </a:pPr>
            <a:endParaRPr lang="en-ZA" sz="1200" dirty="0" smtClean="0"/>
          </a:p>
          <a:p>
            <a:pPr marL="171450" indent="-171450">
              <a:buFont typeface="Arial" panose="020B0604020202020204" pitchFamily="34" charset="0"/>
              <a:buChar char="•"/>
            </a:pPr>
            <a:r>
              <a:rPr lang="en-ZA" sz="1400" dirty="0"/>
              <a:t>Drive the engagement to secure participation of all State Owned Entities in the Government Continuity and Conference.</a:t>
            </a:r>
          </a:p>
          <a:p>
            <a:pPr marL="171450" indent="-171450">
              <a:buFont typeface="Arial" panose="020B0604020202020204" pitchFamily="34" charset="0"/>
              <a:buChar char="•"/>
            </a:pPr>
            <a:r>
              <a:rPr lang="en-ZA" sz="1400" dirty="0"/>
              <a:t>Drive engagements with </a:t>
            </a:r>
            <a:r>
              <a:rPr lang="en-ZA" sz="1400" dirty="0" smtClean="0"/>
              <a:t>all SOEs</a:t>
            </a:r>
            <a:r>
              <a:rPr lang="en-ZA" sz="1400" dirty="0"/>
              <a:t>.</a:t>
            </a:r>
          </a:p>
          <a:p>
            <a:pPr marL="171450" indent="-171450">
              <a:buFont typeface="Arial" panose="020B0604020202020204" pitchFamily="34" charset="0"/>
              <a:buChar char="•"/>
            </a:pPr>
            <a:r>
              <a:rPr lang="en-ZA" sz="1400" dirty="0"/>
              <a:t>Attend to queries from SOEs.</a:t>
            </a:r>
          </a:p>
          <a:p>
            <a:pPr marL="171450" indent="-171450">
              <a:buFont typeface="Arial" panose="020B0604020202020204" pitchFamily="34" charset="0"/>
              <a:buChar char="•"/>
            </a:pPr>
            <a:r>
              <a:rPr lang="en-ZA" sz="1400" dirty="0"/>
              <a:t>Support </a:t>
            </a:r>
            <a:r>
              <a:rPr lang="en-ZA" sz="1400" dirty="0" smtClean="0"/>
              <a:t> </a:t>
            </a:r>
            <a:r>
              <a:rPr lang="en-ZA" sz="1400" dirty="0"/>
              <a:t>SOEs Executive to ensure positive response.</a:t>
            </a:r>
          </a:p>
          <a:p>
            <a:pPr marL="171450" indent="-171450">
              <a:buFont typeface="Arial" panose="020B0604020202020204" pitchFamily="34" charset="0"/>
              <a:buChar char="•"/>
            </a:pPr>
            <a:r>
              <a:rPr lang="en-ZA" sz="1400" dirty="0"/>
              <a:t>Manage the SOEs RSVP </a:t>
            </a:r>
          </a:p>
        </p:txBody>
      </p:sp>
      <p:sp>
        <p:nvSpPr>
          <p:cNvPr id="5" name="Rectangle 4"/>
          <p:cNvSpPr/>
          <p:nvPr/>
        </p:nvSpPr>
        <p:spPr>
          <a:xfrm>
            <a:off x="5886400" y="2430406"/>
            <a:ext cx="3150096" cy="3108543"/>
          </a:xfrm>
          <a:prstGeom prst="rect">
            <a:avLst/>
          </a:prstGeom>
          <a:ln>
            <a:solidFill>
              <a:schemeClr val="accent1">
                <a:lumMod val="60000"/>
                <a:lumOff val="40000"/>
              </a:schemeClr>
            </a:solidFill>
          </a:ln>
        </p:spPr>
        <p:txBody>
          <a:bodyPr wrap="square">
            <a:spAutoFit/>
          </a:bodyPr>
          <a:lstStyle/>
          <a:p>
            <a:pPr algn="ctr"/>
            <a:r>
              <a:rPr lang="en-ZA" sz="1400" b="1" dirty="0"/>
              <a:t>Administration</a:t>
            </a:r>
          </a:p>
          <a:p>
            <a:pPr marL="171450" indent="-171450">
              <a:buFont typeface="Arial" panose="020B0604020202020204" pitchFamily="34" charset="0"/>
              <a:buChar char="•"/>
            </a:pPr>
            <a:endParaRPr lang="en-ZA" sz="1400" dirty="0" smtClean="0">
              <a:solidFill>
                <a:schemeClr val="lt1"/>
              </a:solidFill>
            </a:endParaRPr>
          </a:p>
          <a:p>
            <a:pPr marL="171450" indent="-171450">
              <a:buFont typeface="Arial" panose="020B0604020202020204" pitchFamily="34" charset="0"/>
              <a:buChar char="•"/>
            </a:pPr>
            <a:r>
              <a:rPr lang="en-ZA" sz="1400" dirty="0" smtClean="0">
                <a:solidFill>
                  <a:schemeClr val="lt1"/>
                </a:solidFill>
              </a:rPr>
              <a:t>Coordinate </a:t>
            </a:r>
            <a:r>
              <a:rPr lang="en-ZA" sz="1400" dirty="0">
                <a:solidFill>
                  <a:schemeClr val="lt1"/>
                </a:solidFill>
              </a:rPr>
              <a:t>drafting of programme documentation.</a:t>
            </a:r>
          </a:p>
          <a:p>
            <a:pPr marL="171450" indent="-171450">
              <a:buFont typeface="Arial" panose="020B0604020202020204" pitchFamily="34" charset="0"/>
              <a:buChar char="•"/>
            </a:pPr>
            <a:r>
              <a:rPr lang="en-ZA" sz="1400" dirty="0">
                <a:solidFill>
                  <a:schemeClr val="lt1"/>
                </a:solidFill>
              </a:rPr>
              <a:t>Ensure standardisation of all participants.</a:t>
            </a:r>
          </a:p>
          <a:p>
            <a:pPr marL="171450" indent="-171450">
              <a:buFont typeface="Arial" panose="020B0604020202020204" pitchFamily="34" charset="0"/>
              <a:buChar char="•"/>
            </a:pPr>
            <a:r>
              <a:rPr lang="en-ZA" sz="1400" dirty="0">
                <a:solidFill>
                  <a:schemeClr val="lt1"/>
                </a:solidFill>
              </a:rPr>
              <a:t>Facilitate response to all queries on Government Continuity Conference.</a:t>
            </a:r>
          </a:p>
          <a:p>
            <a:pPr marL="171450" indent="-171450">
              <a:buFont typeface="Arial" panose="020B0604020202020204" pitchFamily="34" charset="0"/>
              <a:buChar char="•"/>
            </a:pPr>
            <a:r>
              <a:rPr lang="en-ZA" sz="1400" dirty="0">
                <a:solidFill>
                  <a:schemeClr val="lt1"/>
                </a:solidFill>
              </a:rPr>
              <a:t>Facilitate the Conference logistics. </a:t>
            </a:r>
          </a:p>
          <a:p>
            <a:pPr marL="171450" indent="-171450">
              <a:buFont typeface="Arial" panose="020B0604020202020204" pitchFamily="34" charset="0"/>
              <a:buChar char="•"/>
            </a:pPr>
            <a:r>
              <a:rPr lang="en-ZA" sz="1400" dirty="0">
                <a:solidFill>
                  <a:schemeClr val="lt1"/>
                </a:solidFill>
              </a:rPr>
              <a:t>Coordinate administration and logistical functions for </a:t>
            </a:r>
            <a:r>
              <a:rPr lang="en-ZA" sz="1400" dirty="0" smtClean="0">
                <a:solidFill>
                  <a:schemeClr val="lt1"/>
                </a:solidFill>
              </a:rPr>
              <a:t>organising teams.</a:t>
            </a:r>
            <a:endParaRPr lang="en-ZA" sz="1400" dirty="0">
              <a:solidFill>
                <a:schemeClr val="lt1"/>
              </a:solidFill>
            </a:endParaRPr>
          </a:p>
        </p:txBody>
      </p:sp>
      <p:sp>
        <p:nvSpPr>
          <p:cNvPr id="6" name="Slide Number Placeholder 5"/>
          <p:cNvSpPr>
            <a:spLocks noGrp="1"/>
          </p:cNvSpPr>
          <p:nvPr>
            <p:ph type="sldNum" sz="quarter" idx="12"/>
          </p:nvPr>
        </p:nvSpPr>
        <p:spPr/>
        <p:txBody>
          <a:bodyPr/>
          <a:lstStyle/>
          <a:p>
            <a:fld id="{33D6E5A2-EC83-451F-A719-9AC1370DD5CF}" type="slidenum">
              <a:rPr lang="en-US" smtClean="0"/>
              <a:pPr/>
              <a:t>12</a:t>
            </a:fld>
            <a:endParaRPr lang="en-US" dirty="0"/>
          </a:p>
        </p:txBody>
      </p:sp>
    </p:spTree>
    <p:extLst>
      <p:ext uri="{BB962C8B-B14F-4D97-AF65-F5344CB8AC3E}">
        <p14:creationId xmlns:p14="http://schemas.microsoft.com/office/powerpoint/2010/main" val="4211441659"/>
      </p:ext>
    </p:extLst>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7415420" cy="792088"/>
          </a:xfrm>
        </p:spPr>
        <p:txBody>
          <a:bodyPr/>
          <a:lstStyle/>
          <a:p>
            <a:r>
              <a:rPr lang="en-ZA" sz="3200" dirty="0"/>
              <a:t>Government Continuity Conference Work </a:t>
            </a:r>
            <a:r>
              <a:rPr lang="en-ZA" sz="3200" dirty="0" smtClean="0"/>
              <a:t>Streams</a:t>
            </a:r>
            <a:endParaRPr lang="en-ZA" sz="3200" dirty="0"/>
          </a:p>
        </p:txBody>
      </p:sp>
      <p:sp>
        <p:nvSpPr>
          <p:cNvPr id="4" name="Rectangle 3"/>
          <p:cNvSpPr/>
          <p:nvPr/>
        </p:nvSpPr>
        <p:spPr>
          <a:xfrm>
            <a:off x="179512" y="1268760"/>
            <a:ext cx="3168352" cy="3539430"/>
          </a:xfrm>
          <a:prstGeom prst="rect">
            <a:avLst/>
          </a:prstGeom>
          <a:ln>
            <a:solidFill>
              <a:schemeClr val="accent1">
                <a:lumMod val="60000"/>
                <a:lumOff val="40000"/>
              </a:schemeClr>
            </a:solidFill>
          </a:ln>
        </p:spPr>
        <p:txBody>
          <a:bodyPr wrap="square">
            <a:spAutoFit/>
          </a:bodyPr>
          <a:lstStyle/>
          <a:p>
            <a:pPr algn="ctr"/>
            <a:r>
              <a:rPr lang="en-ZA" sz="1400" b="1" dirty="0"/>
              <a:t>Marketing and Communications</a:t>
            </a:r>
          </a:p>
          <a:p>
            <a:pPr marL="171450" indent="-171450">
              <a:buFont typeface="Arial" panose="020B0604020202020204" pitchFamily="34" charset="0"/>
              <a:buChar char="•"/>
            </a:pPr>
            <a:endParaRPr lang="en-ZA" sz="1400" dirty="0" smtClean="0"/>
          </a:p>
          <a:p>
            <a:pPr marL="171450" indent="-171450">
              <a:buFont typeface="Arial" panose="020B0604020202020204" pitchFamily="34" charset="0"/>
              <a:buChar char="•"/>
            </a:pPr>
            <a:r>
              <a:rPr lang="en-ZA" sz="1400" dirty="0" smtClean="0"/>
              <a:t>Develop </a:t>
            </a:r>
            <a:r>
              <a:rPr lang="en-ZA" sz="1400" dirty="0"/>
              <a:t>and operationalise the Communication Plan.</a:t>
            </a:r>
          </a:p>
          <a:p>
            <a:pPr marL="171450" indent="-171450">
              <a:buFont typeface="Arial" panose="020B0604020202020204" pitchFamily="34" charset="0"/>
              <a:buChar char="•"/>
            </a:pPr>
            <a:r>
              <a:rPr lang="en-ZA" sz="1400" dirty="0" smtClean="0"/>
              <a:t>Coordinate </a:t>
            </a:r>
            <a:r>
              <a:rPr lang="en-ZA" sz="1400" dirty="0"/>
              <a:t>communication activities for all work streams.</a:t>
            </a:r>
          </a:p>
          <a:p>
            <a:pPr marL="171450" indent="-171450">
              <a:buFont typeface="Arial" panose="020B0604020202020204" pitchFamily="34" charset="0"/>
              <a:buChar char="•"/>
            </a:pPr>
            <a:r>
              <a:rPr lang="en-ZA" sz="1400" dirty="0"/>
              <a:t>Determine the Government Continuity Communication requirements.</a:t>
            </a:r>
          </a:p>
          <a:p>
            <a:pPr marL="171450" indent="-171450">
              <a:buFont typeface="Arial" panose="020B0604020202020204" pitchFamily="34" charset="0"/>
              <a:buChar char="•"/>
            </a:pPr>
            <a:r>
              <a:rPr lang="en-ZA" sz="1400" dirty="0"/>
              <a:t>Determine engagement approach to communications.</a:t>
            </a:r>
          </a:p>
          <a:p>
            <a:pPr marL="171450" indent="-171450">
              <a:buFont typeface="Arial" panose="020B0604020202020204" pitchFamily="34" charset="0"/>
              <a:buChar char="•"/>
            </a:pPr>
            <a:r>
              <a:rPr lang="en-ZA" sz="1400" dirty="0"/>
              <a:t>Engage with all communication stakeholders.</a:t>
            </a:r>
          </a:p>
          <a:p>
            <a:pPr marL="171450" indent="-171450">
              <a:buFont typeface="Arial" panose="020B0604020202020204" pitchFamily="34" charset="0"/>
              <a:buChar char="•"/>
            </a:pPr>
            <a:r>
              <a:rPr lang="en-ZA" sz="1400" dirty="0"/>
              <a:t>Liaise with media houses to market the conference and pre-conference broadcasting.  </a:t>
            </a:r>
          </a:p>
        </p:txBody>
      </p:sp>
      <p:sp>
        <p:nvSpPr>
          <p:cNvPr id="5" name="Rectangle 4"/>
          <p:cNvSpPr/>
          <p:nvPr/>
        </p:nvSpPr>
        <p:spPr>
          <a:xfrm>
            <a:off x="3419872" y="1268760"/>
            <a:ext cx="3096344" cy="2677656"/>
          </a:xfrm>
          <a:prstGeom prst="rect">
            <a:avLst/>
          </a:prstGeom>
          <a:ln>
            <a:solidFill>
              <a:schemeClr val="accent1">
                <a:lumMod val="60000"/>
                <a:lumOff val="40000"/>
              </a:schemeClr>
            </a:solidFill>
          </a:ln>
        </p:spPr>
        <p:txBody>
          <a:bodyPr wrap="square">
            <a:spAutoFit/>
          </a:bodyPr>
          <a:lstStyle/>
          <a:p>
            <a:pPr algn="ctr"/>
            <a:r>
              <a:rPr lang="en-ZA" sz="1400" b="1" dirty="0"/>
              <a:t>National Government</a:t>
            </a:r>
          </a:p>
          <a:p>
            <a:pPr marL="171450" indent="-171450">
              <a:buFont typeface="Arial" panose="020B0604020202020204" pitchFamily="34" charset="0"/>
              <a:buChar char="•"/>
            </a:pPr>
            <a:endParaRPr lang="en-ZA" sz="1400" dirty="0" smtClean="0"/>
          </a:p>
          <a:p>
            <a:pPr marL="171450" indent="-171450">
              <a:buFont typeface="Arial" panose="020B0604020202020204" pitchFamily="34" charset="0"/>
              <a:buChar char="•"/>
            </a:pPr>
            <a:r>
              <a:rPr lang="en-ZA" sz="1400" dirty="0" smtClean="0"/>
              <a:t>Drive and engage </a:t>
            </a:r>
            <a:r>
              <a:rPr lang="en-ZA" sz="1400" dirty="0"/>
              <a:t>all National Government Department Leadership.</a:t>
            </a:r>
          </a:p>
          <a:p>
            <a:pPr marL="171450" indent="-171450">
              <a:buFont typeface="Arial" panose="020B0604020202020204" pitchFamily="34" charset="0"/>
              <a:buChar char="•"/>
            </a:pPr>
            <a:r>
              <a:rPr lang="en-ZA" sz="1400" dirty="0"/>
              <a:t>Liaise risk and BCM communities to ensure participation in Government Continuity Programme and Conference.</a:t>
            </a:r>
          </a:p>
          <a:p>
            <a:pPr marL="171450" indent="-171450">
              <a:buFont typeface="Arial" panose="020B0604020202020204" pitchFamily="34" charset="0"/>
              <a:buChar char="•"/>
            </a:pPr>
            <a:r>
              <a:rPr lang="en-ZA" sz="1400" dirty="0"/>
              <a:t>Manage RSVP processes and enquiries</a:t>
            </a:r>
          </a:p>
        </p:txBody>
      </p:sp>
      <p:sp>
        <p:nvSpPr>
          <p:cNvPr id="6" name="Rectangle 5"/>
          <p:cNvSpPr/>
          <p:nvPr/>
        </p:nvSpPr>
        <p:spPr>
          <a:xfrm>
            <a:off x="6660232" y="1285190"/>
            <a:ext cx="2411760" cy="3323987"/>
          </a:xfrm>
          <a:prstGeom prst="rect">
            <a:avLst/>
          </a:prstGeom>
          <a:ln>
            <a:solidFill>
              <a:schemeClr val="accent1">
                <a:lumMod val="60000"/>
                <a:lumOff val="40000"/>
              </a:schemeClr>
            </a:solidFill>
          </a:ln>
        </p:spPr>
        <p:txBody>
          <a:bodyPr wrap="square">
            <a:spAutoFit/>
          </a:bodyPr>
          <a:lstStyle/>
          <a:p>
            <a:pPr algn="ctr"/>
            <a:r>
              <a:rPr lang="en-ZA" sz="1400" b="1" dirty="0"/>
              <a:t>Provincial Government </a:t>
            </a:r>
          </a:p>
          <a:p>
            <a:pPr marL="171450" indent="-171450">
              <a:buFont typeface="Arial" panose="020B0604020202020204" pitchFamily="34" charset="0"/>
              <a:buChar char="•"/>
            </a:pPr>
            <a:endParaRPr lang="en-ZA" sz="1400" dirty="0" smtClean="0"/>
          </a:p>
          <a:p>
            <a:pPr marL="171450" indent="-171450">
              <a:buFont typeface="Arial" panose="020B0604020202020204" pitchFamily="34" charset="0"/>
              <a:buChar char="•"/>
            </a:pPr>
            <a:r>
              <a:rPr lang="en-ZA" sz="1400" dirty="0" smtClean="0"/>
              <a:t>Drive and engage all </a:t>
            </a:r>
            <a:r>
              <a:rPr lang="en-ZA" sz="1400" dirty="0"/>
              <a:t>Provincial Government Department Leadership.</a:t>
            </a:r>
          </a:p>
          <a:p>
            <a:pPr marL="171450" indent="-171450">
              <a:buFont typeface="Arial" panose="020B0604020202020204" pitchFamily="34" charset="0"/>
              <a:buChar char="•"/>
            </a:pPr>
            <a:r>
              <a:rPr lang="en-ZA" sz="1400" dirty="0"/>
              <a:t>Liaise risk and BCM communities to ensure participation in Government Continuity Programme and Conference.</a:t>
            </a:r>
          </a:p>
          <a:p>
            <a:pPr marL="171450" indent="-171450">
              <a:buFont typeface="Arial" panose="020B0604020202020204" pitchFamily="34" charset="0"/>
              <a:buChar char="•"/>
            </a:pPr>
            <a:r>
              <a:rPr lang="en-ZA" sz="1400" dirty="0"/>
              <a:t>Manage the RSVP processes and enquiries.   </a:t>
            </a:r>
          </a:p>
        </p:txBody>
      </p:sp>
      <p:sp>
        <p:nvSpPr>
          <p:cNvPr id="7" name="Rectangle 6"/>
          <p:cNvSpPr/>
          <p:nvPr/>
        </p:nvSpPr>
        <p:spPr>
          <a:xfrm>
            <a:off x="3419872" y="4149080"/>
            <a:ext cx="3096344" cy="2246769"/>
          </a:xfrm>
          <a:prstGeom prst="rect">
            <a:avLst/>
          </a:prstGeom>
          <a:ln>
            <a:solidFill>
              <a:schemeClr val="accent1">
                <a:lumMod val="60000"/>
                <a:lumOff val="40000"/>
              </a:schemeClr>
            </a:solidFill>
          </a:ln>
        </p:spPr>
        <p:txBody>
          <a:bodyPr wrap="square">
            <a:spAutoFit/>
          </a:bodyPr>
          <a:lstStyle/>
          <a:p>
            <a:pPr algn="ctr"/>
            <a:r>
              <a:rPr lang="en-ZA" sz="1400" b="1" dirty="0"/>
              <a:t>Continuity Advisory</a:t>
            </a:r>
          </a:p>
          <a:p>
            <a:pPr marL="171450" indent="-171450">
              <a:buFont typeface="Arial" panose="020B0604020202020204" pitchFamily="34" charset="0"/>
              <a:buChar char="•"/>
            </a:pPr>
            <a:endParaRPr lang="en-ZA" sz="1400" dirty="0" smtClean="0"/>
          </a:p>
          <a:p>
            <a:pPr marL="171450" indent="-171450">
              <a:buFont typeface="Arial" panose="020B0604020202020204" pitchFamily="34" charset="0"/>
              <a:buChar char="•"/>
            </a:pPr>
            <a:r>
              <a:rPr lang="en-ZA" sz="1400" dirty="0" smtClean="0"/>
              <a:t>Develop </a:t>
            </a:r>
            <a:r>
              <a:rPr lang="en-ZA" sz="1400" dirty="0"/>
              <a:t>the technical documents.</a:t>
            </a:r>
          </a:p>
          <a:p>
            <a:pPr marL="171450" indent="-171450">
              <a:buFont typeface="Arial" panose="020B0604020202020204" pitchFamily="34" charset="0"/>
              <a:buChar char="•"/>
            </a:pPr>
            <a:r>
              <a:rPr lang="en-ZA" sz="1400" dirty="0"/>
              <a:t>Provide expert advise on Government Continuity.</a:t>
            </a:r>
          </a:p>
          <a:p>
            <a:pPr marL="171450" indent="-171450">
              <a:buFont typeface="Arial" panose="020B0604020202020204" pitchFamily="34" charset="0"/>
              <a:buChar char="•"/>
            </a:pPr>
            <a:r>
              <a:rPr lang="en-ZA" sz="1400" dirty="0"/>
              <a:t>Drive engagement with all </a:t>
            </a:r>
            <a:r>
              <a:rPr lang="en-ZA" sz="1400" dirty="0" smtClean="0"/>
              <a:t>senior </a:t>
            </a:r>
            <a:r>
              <a:rPr lang="en-ZA" sz="1400" dirty="0"/>
              <a:t>Government Executives.</a:t>
            </a:r>
          </a:p>
          <a:p>
            <a:pPr marL="171450" indent="-171450">
              <a:buFont typeface="Arial" panose="020B0604020202020204" pitchFamily="34" charset="0"/>
              <a:buChar char="•"/>
            </a:pPr>
            <a:r>
              <a:rPr lang="en-ZA" sz="1400" dirty="0"/>
              <a:t>Engage with all external stakeholders.</a:t>
            </a:r>
          </a:p>
        </p:txBody>
      </p:sp>
      <p:sp>
        <p:nvSpPr>
          <p:cNvPr id="3" name="Slide Number Placeholder 2"/>
          <p:cNvSpPr>
            <a:spLocks noGrp="1"/>
          </p:cNvSpPr>
          <p:nvPr>
            <p:ph type="sldNum" sz="quarter" idx="12"/>
          </p:nvPr>
        </p:nvSpPr>
        <p:spPr/>
        <p:txBody>
          <a:bodyPr/>
          <a:lstStyle/>
          <a:p>
            <a:fld id="{33D6E5A2-EC83-451F-A719-9AC1370DD5CF}" type="slidenum">
              <a:rPr lang="en-US" smtClean="0"/>
              <a:pPr/>
              <a:t>13</a:t>
            </a:fld>
            <a:endParaRPr lang="en-US" dirty="0"/>
          </a:p>
        </p:txBody>
      </p:sp>
    </p:spTree>
    <p:extLst>
      <p:ext uri="{BB962C8B-B14F-4D97-AF65-F5344CB8AC3E}">
        <p14:creationId xmlns:p14="http://schemas.microsoft.com/office/powerpoint/2010/main" val="4108835769"/>
      </p:ext>
    </p:extLst>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7055380" cy="1008112"/>
          </a:xfrm>
        </p:spPr>
        <p:txBody>
          <a:bodyPr/>
          <a:lstStyle/>
          <a:p>
            <a:r>
              <a:rPr lang="en-ZA" dirty="0" smtClean="0"/>
              <a:t>Next on the Cards</a:t>
            </a:r>
            <a:endParaRPr lang="en-ZA" dirty="0"/>
          </a:p>
        </p:txBody>
      </p:sp>
      <p:sp>
        <p:nvSpPr>
          <p:cNvPr id="3" name="Content Placeholder 2"/>
          <p:cNvSpPr>
            <a:spLocks noGrp="1"/>
          </p:cNvSpPr>
          <p:nvPr>
            <p:ph idx="1"/>
          </p:nvPr>
        </p:nvSpPr>
        <p:spPr>
          <a:xfrm>
            <a:off x="467544" y="1556792"/>
            <a:ext cx="7956826" cy="4752528"/>
          </a:xfrm>
        </p:spPr>
        <p:txBody>
          <a:bodyPr>
            <a:normAutofit fontScale="92500" lnSpcReduction="20000"/>
          </a:bodyPr>
          <a:lstStyle/>
          <a:p>
            <a:pPr>
              <a:lnSpc>
                <a:spcPct val="120000"/>
              </a:lnSpc>
            </a:pPr>
            <a:r>
              <a:rPr lang="en-ZA" sz="2800" dirty="0"/>
              <a:t>Letters from NT DG to Departments DGs, HODs CEOs to request participation of their </a:t>
            </a:r>
            <a:r>
              <a:rPr lang="en-ZA" sz="2800" dirty="0" smtClean="0"/>
              <a:t>officials</a:t>
            </a:r>
            <a:r>
              <a:rPr lang="en-ZA" sz="2800" dirty="0"/>
              <a:t>;</a:t>
            </a:r>
            <a:endParaRPr lang="en-ZA" sz="2800" dirty="0" smtClean="0"/>
          </a:p>
          <a:p>
            <a:pPr>
              <a:lnSpc>
                <a:spcPct val="120000"/>
              </a:lnSpc>
            </a:pPr>
            <a:r>
              <a:rPr lang="en-ZA" sz="2800" dirty="0" smtClean="0"/>
              <a:t>Engagement with the Accounting Officers; </a:t>
            </a:r>
          </a:p>
          <a:p>
            <a:pPr>
              <a:lnSpc>
                <a:spcPct val="120000"/>
              </a:lnSpc>
            </a:pPr>
            <a:r>
              <a:rPr lang="en-ZA" sz="2800" dirty="0" smtClean="0"/>
              <a:t>Curriculum Development </a:t>
            </a:r>
            <a:r>
              <a:rPr lang="en-ZA" sz="2800" dirty="0"/>
              <a:t>(</a:t>
            </a:r>
            <a:r>
              <a:rPr lang="en-ZA" sz="2800" dirty="0" smtClean="0"/>
              <a:t>NSOG);</a:t>
            </a:r>
          </a:p>
          <a:p>
            <a:pPr>
              <a:lnSpc>
                <a:spcPct val="120000"/>
              </a:lnSpc>
            </a:pPr>
            <a:r>
              <a:rPr lang="en-ZA" sz="2800" dirty="0" smtClean="0"/>
              <a:t>Government Continuity Road Show and awareness;</a:t>
            </a:r>
          </a:p>
          <a:p>
            <a:pPr>
              <a:lnSpc>
                <a:spcPct val="120000"/>
              </a:lnSpc>
            </a:pPr>
            <a:r>
              <a:rPr lang="en-ZA" sz="2800" dirty="0" smtClean="0"/>
              <a:t>Implementation of the Stream; and</a:t>
            </a:r>
          </a:p>
          <a:p>
            <a:pPr>
              <a:lnSpc>
                <a:spcPct val="120000"/>
              </a:lnSpc>
            </a:pPr>
            <a:r>
              <a:rPr lang="en-ZA" sz="2800" dirty="0" smtClean="0"/>
              <a:t>Host Government Continuity Conference proposed date – between March and May 2017</a:t>
            </a:r>
          </a:p>
          <a:p>
            <a:endParaRPr lang="en-ZA" dirty="0" smtClean="0"/>
          </a:p>
          <a:p>
            <a:endParaRPr lang="en-ZA"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14</a:t>
            </a:fld>
            <a:endParaRPr lang="en-US" dirty="0"/>
          </a:p>
        </p:txBody>
      </p:sp>
    </p:spTree>
    <p:extLst>
      <p:ext uri="{BB962C8B-B14F-4D97-AF65-F5344CB8AC3E}">
        <p14:creationId xmlns:p14="http://schemas.microsoft.com/office/powerpoint/2010/main" val="232153911"/>
      </p:ext>
    </p:extLst>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7055380" cy="960058"/>
          </a:xfrm>
        </p:spPr>
        <p:txBody>
          <a:bodyPr/>
          <a:lstStyle/>
          <a:p>
            <a:r>
              <a:rPr lang="en-ZA" dirty="0" smtClean="0"/>
              <a:t>Key Success Indicators</a:t>
            </a:r>
            <a:endParaRPr lang="en-ZA" dirty="0"/>
          </a:p>
        </p:txBody>
      </p:sp>
      <p:sp>
        <p:nvSpPr>
          <p:cNvPr id="3" name="Content Placeholder 2"/>
          <p:cNvSpPr>
            <a:spLocks noGrp="1"/>
          </p:cNvSpPr>
          <p:nvPr>
            <p:ph idx="1"/>
          </p:nvPr>
        </p:nvSpPr>
        <p:spPr>
          <a:xfrm>
            <a:off x="827700" y="1412777"/>
            <a:ext cx="7560724" cy="4835630"/>
          </a:xfrm>
        </p:spPr>
        <p:txBody>
          <a:bodyPr>
            <a:normAutofit/>
          </a:bodyPr>
          <a:lstStyle/>
          <a:p>
            <a:pPr algn="just"/>
            <a:r>
              <a:rPr lang="en-ZA" dirty="0" smtClean="0"/>
              <a:t>Have a unified </a:t>
            </a:r>
            <a:r>
              <a:rPr lang="en-ZA" dirty="0"/>
              <a:t>and standardised resilience and recovery of </a:t>
            </a:r>
            <a:r>
              <a:rPr lang="en-ZA" dirty="0" smtClean="0"/>
              <a:t>primary </a:t>
            </a:r>
            <a:r>
              <a:rPr lang="en-ZA" dirty="0"/>
              <a:t>and essential mission </a:t>
            </a:r>
            <a:r>
              <a:rPr lang="en-ZA" dirty="0" smtClean="0"/>
              <a:t>services; </a:t>
            </a:r>
          </a:p>
          <a:p>
            <a:pPr algn="just"/>
            <a:r>
              <a:rPr lang="en-ZA" dirty="0" smtClean="0"/>
              <a:t>Have an incident monitoring systems </a:t>
            </a:r>
            <a:r>
              <a:rPr lang="en-ZA" dirty="0"/>
              <a:t>for </a:t>
            </a:r>
            <a:r>
              <a:rPr lang="en-ZA" dirty="0" smtClean="0"/>
              <a:t>any government-wide </a:t>
            </a:r>
            <a:r>
              <a:rPr lang="en-ZA" dirty="0"/>
              <a:t>disruption </a:t>
            </a:r>
            <a:endParaRPr lang="en-ZA" dirty="0" smtClean="0"/>
          </a:p>
          <a:p>
            <a:pPr algn="just"/>
            <a:r>
              <a:rPr lang="en-ZA" dirty="0" smtClean="0"/>
              <a:t>Have </a:t>
            </a:r>
            <a:r>
              <a:rPr lang="en-ZA" dirty="0"/>
              <a:t>a sustainable and resilient government system </a:t>
            </a:r>
            <a:endParaRPr lang="en-ZA" dirty="0" smtClean="0"/>
          </a:p>
          <a:p>
            <a:pPr algn="just"/>
            <a:r>
              <a:rPr lang="en-ZA" dirty="0" smtClean="0"/>
              <a:t>Co-ordinate GCP </a:t>
            </a:r>
            <a:r>
              <a:rPr lang="en-ZA" dirty="0"/>
              <a:t>activities from a central </a:t>
            </a:r>
            <a:r>
              <a:rPr lang="en-ZA" dirty="0" smtClean="0"/>
              <a:t>point </a:t>
            </a:r>
            <a:r>
              <a:rPr lang="en-ZA" dirty="0"/>
              <a:t>through the Government Continuity Forum </a:t>
            </a:r>
            <a:endParaRPr lang="en-ZA" dirty="0" smtClean="0"/>
          </a:p>
          <a:p>
            <a:pPr algn="just"/>
            <a:r>
              <a:rPr lang="en-ZA" dirty="0"/>
              <a:t>Increased government service stability </a:t>
            </a:r>
            <a:endParaRPr lang="en-ZA" dirty="0" smtClean="0"/>
          </a:p>
          <a:p>
            <a:pPr algn="just"/>
            <a:r>
              <a:rPr lang="en-ZA" dirty="0" smtClean="0"/>
              <a:t>Train qualified </a:t>
            </a:r>
            <a:r>
              <a:rPr lang="en-ZA" dirty="0"/>
              <a:t>Government Continuity Practitioners throughout government</a:t>
            </a:r>
          </a:p>
          <a:p>
            <a:pPr algn="just"/>
            <a:r>
              <a:rPr lang="en-ZA" dirty="0" smtClean="0"/>
              <a:t>Have single methodology to conduct Government Continuity programme</a:t>
            </a:r>
            <a:endParaRPr lang="en-ZA"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15</a:t>
            </a:fld>
            <a:endParaRPr lang="en-US" dirty="0"/>
          </a:p>
        </p:txBody>
      </p:sp>
    </p:spTree>
    <p:extLst>
      <p:ext uri="{BB962C8B-B14F-4D97-AF65-F5344CB8AC3E}">
        <p14:creationId xmlns:p14="http://schemas.microsoft.com/office/powerpoint/2010/main" val="2743188716"/>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7055380" cy="960058"/>
          </a:xfrm>
        </p:spPr>
        <p:txBody>
          <a:bodyPr/>
          <a:lstStyle/>
          <a:p>
            <a:pPr lvl="0"/>
            <a:r>
              <a:rPr lang="en-GB" dirty="0"/>
              <a:t>Conclusion</a:t>
            </a:r>
            <a:endParaRPr lang="en-ZA" dirty="0"/>
          </a:p>
        </p:txBody>
      </p:sp>
      <p:sp>
        <p:nvSpPr>
          <p:cNvPr id="3" name="Content Placeholder 2"/>
          <p:cNvSpPr>
            <a:spLocks noGrp="1"/>
          </p:cNvSpPr>
          <p:nvPr>
            <p:ph idx="1"/>
          </p:nvPr>
        </p:nvSpPr>
        <p:spPr>
          <a:xfrm>
            <a:off x="539552" y="2096852"/>
            <a:ext cx="8136904" cy="2664295"/>
          </a:xfrm>
        </p:spPr>
        <p:txBody>
          <a:bodyPr>
            <a:noAutofit/>
          </a:bodyPr>
          <a:lstStyle/>
          <a:p>
            <a:pPr algn="ctr">
              <a:buNone/>
            </a:pPr>
            <a:r>
              <a:rPr lang="en-ZA" sz="2800" dirty="0"/>
              <a:t>Although the Public sector has not reached relevant maturity levels in Business Continuity, it does have the potential to lead BC in South Africa, setting up resilient structures, to withstand both man-made and natural disasters.</a:t>
            </a:r>
          </a:p>
        </p:txBody>
      </p:sp>
      <p:sp>
        <p:nvSpPr>
          <p:cNvPr id="4" name="Slide Number Placeholder 3"/>
          <p:cNvSpPr>
            <a:spLocks noGrp="1"/>
          </p:cNvSpPr>
          <p:nvPr>
            <p:ph type="sldNum" sz="quarter" idx="12"/>
          </p:nvPr>
        </p:nvSpPr>
        <p:spPr/>
        <p:txBody>
          <a:bodyPr/>
          <a:lstStyle/>
          <a:p>
            <a:fld id="{33D6E5A2-EC83-451F-A719-9AC1370DD5CF}" type="slidenum">
              <a:rPr lang="en-US" smtClean="0"/>
              <a:pPr/>
              <a:t>16</a:t>
            </a:fld>
            <a:endParaRPr lang="en-US" dirty="0"/>
          </a:p>
        </p:txBody>
      </p:sp>
    </p:spTree>
    <p:extLst>
      <p:ext uri="{BB962C8B-B14F-4D97-AF65-F5344CB8AC3E}">
        <p14:creationId xmlns:p14="http://schemas.microsoft.com/office/powerpoint/2010/main" val="4144863480"/>
      </p:ext>
    </p:extLst>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twip_2002_0606_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3"/>
          <p:cNvSpPr>
            <a:spLocks noGrp="1" noChangeArrowheads="1"/>
          </p:cNvSpPr>
          <p:nvPr>
            <p:ph type="body" idx="1"/>
          </p:nvPr>
        </p:nvSpPr>
        <p:spPr>
          <a:xfrm>
            <a:off x="323850" y="4005263"/>
            <a:ext cx="8569325" cy="2232025"/>
          </a:xfrm>
        </p:spPr>
        <p:txBody>
          <a:bodyPr>
            <a:normAutofit/>
          </a:bodyPr>
          <a:lstStyle/>
          <a:p>
            <a:pPr>
              <a:buFont typeface="Wingdings" pitchFamily="2" charset="2"/>
              <a:buNone/>
              <a:defRPr/>
            </a:pPr>
            <a:r>
              <a:rPr lang="en-US" sz="7200" b="1" i="1" dirty="0" smtClean="0">
                <a:solidFill>
                  <a:schemeClr val="accent6">
                    <a:lumMod val="50000"/>
                  </a:schemeClr>
                </a:solidFill>
              </a:rPr>
              <a:t>Thanks - Questions</a:t>
            </a:r>
          </a:p>
        </p:txBody>
      </p:sp>
      <p:sp>
        <p:nvSpPr>
          <p:cNvPr id="25604" name="Slide Number Placeholder 3"/>
          <p:cNvSpPr>
            <a:spLocks noGrp="1"/>
          </p:cNvSpPr>
          <p:nvPr>
            <p:ph type="sldNum" sz="quarter" idx="12"/>
          </p:nvPr>
        </p:nvSpPr>
        <p:spPr>
          <a:xfrm>
            <a:off x="8037513" y="6356350"/>
            <a:ext cx="11064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algn="ctr"/>
            <a:fld id="{D60F2750-4F8D-4A9E-9F08-AB74E5800CB6}" type="slidenum">
              <a:rPr lang="en-GB" altLang="en-US" sz="1800">
                <a:solidFill>
                  <a:schemeClr val="bg1"/>
                </a:solidFill>
                <a:latin typeface="Calibri" pitchFamily="34" charset="0"/>
              </a:rPr>
              <a:pPr algn="ctr"/>
              <a:t>17</a:t>
            </a:fld>
            <a:endParaRPr lang="en-GB" altLang="en-US" sz="1800">
              <a:solidFill>
                <a:schemeClr val="bg1"/>
              </a:solidFill>
              <a:latin typeface="Calibri" pitchFamily="34" charset="0"/>
            </a:endParaRPr>
          </a:p>
        </p:txBody>
      </p:sp>
      <p:sp>
        <p:nvSpPr>
          <p:cNvPr id="5" name="Rectangle 2"/>
          <p:cNvSpPr txBox="1">
            <a:spLocks noChangeArrowheads="1"/>
          </p:cNvSpPr>
          <p:nvPr/>
        </p:nvSpPr>
        <p:spPr bwMode="auto">
          <a:xfrm>
            <a:off x="544513" y="2393950"/>
            <a:ext cx="7772400" cy="1143000"/>
          </a:xfrm>
          <a:prstGeom prst="rect">
            <a:avLst/>
          </a:prstGeom>
          <a:noFill/>
          <a:ln w="9525">
            <a:noFill/>
            <a:miter lim="800000"/>
            <a:headEnd/>
            <a:tailEnd/>
          </a:ln>
        </p:spPr>
        <p:txBody>
          <a:bodyPr anchor="ctr"/>
          <a:lstStyle/>
          <a:p>
            <a:pPr algn="ctr" eaLnBrk="1" hangingPunct="1">
              <a:defRPr/>
            </a:pPr>
            <a:r>
              <a:rPr lang="en-ZA" sz="3600" b="1" i="1" dirty="0">
                <a:solidFill>
                  <a:schemeClr val="accent6">
                    <a:lumMod val="50000"/>
                  </a:schemeClr>
                </a:solidFill>
                <a:latin typeface="Calibri" pitchFamily="34" charset="0"/>
              </a:rPr>
              <a:t>Compliance</a:t>
            </a:r>
            <a:r>
              <a:rPr lang="en-ZA" sz="3600" kern="0" dirty="0">
                <a:solidFill>
                  <a:srgbClr val="0033CC"/>
                </a:solidFill>
                <a:latin typeface="Kimber Medium" pitchFamily="2" charset="0"/>
                <a:ea typeface="+mj-ea"/>
                <a:cs typeface="+mj-cs"/>
              </a:rPr>
              <a:t> </a:t>
            </a:r>
            <a:r>
              <a:rPr lang="en-ZA" sz="3600" b="1" i="1" dirty="0">
                <a:solidFill>
                  <a:schemeClr val="accent6">
                    <a:lumMod val="50000"/>
                  </a:schemeClr>
                </a:solidFill>
                <a:latin typeface="Calibri" pitchFamily="34" charset="0"/>
              </a:rPr>
              <a:t>can be fun too!</a:t>
            </a:r>
            <a:endParaRPr lang="en-US" sz="3600" b="1" i="1" dirty="0">
              <a:solidFill>
                <a:schemeClr val="accent6">
                  <a:lumMod val="50000"/>
                </a:schemeClr>
              </a:solidFill>
              <a:latin typeface="Calibri" pitchFamily="34" charset="0"/>
            </a:endParaRPr>
          </a:p>
        </p:txBody>
      </p:sp>
    </p:spTree>
    <p:extLst>
      <p:ext uri="{BB962C8B-B14F-4D97-AF65-F5344CB8AC3E}">
        <p14:creationId xmlns:p14="http://schemas.microsoft.com/office/powerpoint/2010/main" val="1946373089"/>
      </p:ext>
    </p:extLst>
  </p:cSld>
  <p:clrMapOvr>
    <a:masterClrMapping/>
  </p:clrMapOvr>
  <p:transition>
    <p:pull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7055380" cy="960058"/>
          </a:xfrm>
        </p:spPr>
        <p:txBody>
          <a:bodyPr/>
          <a:lstStyle/>
          <a:p>
            <a:pPr lvl="0"/>
            <a:r>
              <a:rPr lang="en-GB" b="1" dirty="0"/>
              <a:t>Introduction</a:t>
            </a:r>
            <a:endParaRPr lang="en-ZA" dirty="0"/>
          </a:p>
        </p:txBody>
      </p:sp>
      <p:sp>
        <p:nvSpPr>
          <p:cNvPr id="3" name="Content Placeholder 2"/>
          <p:cNvSpPr>
            <a:spLocks noGrp="1"/>
          </p:cNvSpPr>
          <p:nvPr>
            <p:ph idx="1"/>
          </p:nvPr>
        </p:nvSpPr>
        <p:spPr>
          <a:xfrm>
            <a:off x="899592" y="2420888"/>
            <a:ext cx="7704740" cy="2376264"/>
          </a:xfrm>
        </p:spPr>
        <p:txBody>
          <a:bodyPr>
            <a:noAutofit/>
          </a:bodyPr>
          <a:lstStyle/>
          <a:p>
            <a:pPr algn="ctr">
              <a:buNone/>
            </a:pPr>
            <a:r>
              <a:rPr lang="en-ZA" sz="3600" dirty="0" smtClean="0"/>
              <a:t>Provide an update of the progress made since the last engagement with the Risk forum in relation to Government Continuity Forum.</a:t>
            </a:r>
            <a:endParaRPr lang="en-ZA" sz="3600"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2</a:t>
            </a:fld>
            <a:endParaRPr lang="en-US" dirty="0"/>
          </a:p>
        </p:txBody>
      </p:sp>
    </p:spTree>
    <p:extLst>
      <p:ext uri="{BB962C8B-B14F-4D97-AF65-F5344CB8AC3E}">
        <p14:creationId xmlns:p14="http://schemas.microsoft.com/office/powerpoint/2010/main" val="123803482"/>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712788" y="1150938"/>
            <a:ext cx="1643062" cy="2519362"/>
          </a:xfrm>
        </p:spPr>
      </p:pic>
      <p:sp>
        <p:nvSpPr>
          <p:cNvPr id="15363" name="Text Box 4"/>
          <p:cNvSpPr txBox="1">
            <a:spLocks noChangeArrowheads="1"/>
          </p:cNvSpPr>
          <p:nvPr/>
        </p:nvSpPr>
        <p:spPr bwMode="auto">
          <a:xfrm>
            <a:off x="106363" y="3905250"/>
            <a:ext cx="331311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2800">
                <a:solidFill>
                  <a:schemeClr val="tx1"/>
                </a:solidFill>
                <a:latin typeface="Arial" pitchFamily="34" charset="0"/>
              </a:defRPr>
            </a:lvl1pPr>
            <a:lvl2pPr defTabSz="457200">
              <a:defRPr sz="2400">
                <a:solidFill>
                  <a:schemeClr val="tx1"/>
                </a:solidFill>
                <a:latin typeface="Arial" pitchFamily="34" charset="0"/>
              </a:defRPr>
            </a:lvl2pPr>
            <a:lvl3pPr defTabSz="457200">
              <a:defRPr sz="2000">
                <a:solidFill>
                  <a:schemeClr val="tx1"/>
                </a:solidFill>
                <a:latin typeface="Arial" pitchFamily="34" charset="0"/>
              </a:defRPr>
            </a:lvl3pPr>
            <a:lvl4pPr defTabSz="457200">
              <a:defRPr sz="2000">
                <a:solidFill>
                  <a:schemeClr val="tx1"/>
                </a:solidFill>
                <a:latin typeface="Arial" pitchFamily="34" charset="0"/>
              </a:defRPr>
            </a:lvl4pPr>
            <a:lvl5pPr defTabSz="457200">
              <a:defRPr sz="2000">
                <a:solidFill>
                  <a:schemeClr val="tx1"/>
                </a:solidFill>
                <a:latin typeface="Arial" pitchFamily="34" charset="0"/>
              </a:defRPr>
            </a:lvl5pPr>
            <a:lvl6pPr defTabSz="457200" eaLnBrk="0" hangingPunct="0">
              <a:defRPr sz="2000">
                <a:solidFill>
                  <a:schemeClr val="tx1"/>
                </a:solidFill>
                <a:latin typeface="Arial" pitchFamily="34" charset="0"/>
              </a:defRPr>
            </a:lvl6pPr>
            <a:lvl7pPr defTabSz="457200" eaLnBrk="0" hangingPunct="0">
              <a:defRPr sz="2000">
                <a:solidFill>
                  <a:schemeClr val="tx1"/>
                </a:solidFill>
                <a:latin typeface="Arial" pitchFamily="34" charset="0"/>
              </a:defRPr>
            </a:lvl7pPr>
            <a:lvl8pPr defTabSz="457200" eaLnBrk="0" hangingPunct="0">
              <a:defRPr sz="2000">
                <a:solidFill>
                  <a:schemeClr val="tx1"/>
                </a:solidFill>
                <a:latin typeface="Arial" pitchFamily="34" charset="0"/>
              </a:defRPr>
            </a:lvl8pPr>
            <a:lvl9pPr defTabSz="457200" eaLnBrk="0" hangingPunct="0">
              <a:defRPr sz="2000">
                <a:solidFill>
                  <a:schemeClr val="tx1"/>
                </a:solidFill>
                <a:latin typeface="Arial" pitchFamily="34" charset="0"/>
              </a:defRPr>
            </a:lvl9pPr>
          </a:lstStyle>
          <a:p>
            <a:pPr algn="ctr">
              <a:spcBef>
                <a:spcPct val="50000"/>
              </a:spcBef>
            </a:pPr>
            <a:r>
              <a:rPr lang="en-US" altLang="en-US" sz="2400">
                <a:latin typeface="Verdana" pitchFamily="34" charset="0"/>
              </a:rPr>
              <a:t>Hey everyone – Cabinet is passing a new law - now we have to protect everyone’s pet identity info!</a:t>
            </a:r>
          </a:p>
        </p:txBody>
      </p:sp>
      <p:pic>
        <p:nvPicPr>
          <p:cNvPr id="15364" name="Picture 7"/>
          <p:cNvPicPr>
            <a:picLocks noGrp="1" noChangeAspect="1" noChangeArrowheads="1"/>
          </p:cNvPicPr>
          <p:nvPr>
            <p:ph sz="quarter" idx="3"/>
          </p:nvPr>
        </p:nvPicPr>
        <p:blipFill>
          <a:blip r:embed="rId3" cstate="email">
            <a:extLst>
              <a:ext uri="{28A0092B-C50C-407E-A947-70E740481C1C}">
                <a14:useLocalDpi xmlns:a14="http://schemas.microsoft.com/office/drawing/2010/main" val="0"/>
              </a:ext>
            </a:extLst>
          </a:blip>
          <a:srcRect/>
          <a:stretch>
            <a:fillRect/>
          </a:stretch>
        </p:blipFill>
        <p:spPr>
          <a:xfrm>
            <a:off x="3779838" y="3429000"/>
            <a:ext cx="2154237" cy="2376488"/>
          </a:xfrm>
        </p:spPr>
      </p:pic>
      <p:pic>
        <p:nvPicPr>
          <p:cNvPr id="1536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993775"/>
            <a:ext cx="1736725"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 Box 10"/>
          <p:cNvSpPr txBox="1">
            <a:spLocks noChangeArrowheads="1"/>
          </p:cNvSpPr>
          <p:nvPr/>
        </p:nvSpPr>
        <p:spPr bwMode="auto">
          <a:xfrm>
            <a:off x="2865438" y="1125538"/>
            <a:ext cx="3068637"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2800">
                <a:solidFill>
                  <a:schemeClr val="tx1"/>
                </a:solidFill>
                <a:latin typeface="Arial" pitchFamily="34" charset="0"/>
              </a:defRPr>
            </a:lvl1pPr>
            <a:lvl2pPr defTabSz="457200">
              <a:defRPr sz="2400">
                <a:solidFill>
                  <a:schemeClr val="tx1"/>
                </a:solidFill>
                <a:latin typeface="Arial" pitchFamily="34" charset="0"/>
              </a:defRPr>
            </a:lvl2pPr>
            <a:lvl3pPr defTabSz="457200">
              <a:defRPr sz="2000">
                <a:solidFill>
                  <a:schemeClr val="tx1"/>
                </a:solidFill>
                <a:latin typeface="Arial" pitchFamily="34" charset="0"/>
              </a:defRPr>
            </a:lvl3pPr>
            <a:lvl4pPr defTabSz="457200">
              <a:defRPr sz="2000">
                <a:solidFill>
                  <a:schemeClr val="tx1"/>
                </a:solidFill>
                <a:latin typeface="Arial" pitchFamily="34" charset="0"/>
              </a:defRPr>
            </a:lvl4pPr>
            <a:lvl5pPr defTabSz="457200">
              <a:defRPr sz="2000">
                <a:solidFill>
                  <a:schemeClr val="tx1"/>
                </a:solidFill>
                <a:latin typeface="Arial" pitchFamily="34" charset="0"/>
              </a:defRPr>
            </a:lvl5pPr>
            <a:lvl6pPr defTabSz="457200" eaLnBrk="0" hangingPunct="0">
              <a:defRPr sz="2000">
                <a:solidFill>
                  <a:schemeClr val="tx1"/>
                </a:solidFill>
                <a:latin typeface="Arial" pitchFamily="34" charset="0"/>
              </a:defRPr>
            </a:lvl6pPr>
            <a:lvl7pPr defTabSz="457200" eaLnBrk="0" hangingPunct="0">
              <a:defRPr sz="2000">
                <a:solidFill>
                  <a:schemeClr val="tx1"/>
                </a:solidFill>
                <a:latin typeface="Arial" pitchFamily="34" charset="0"/>
              </a:defRPr>
            </a:lvl7pPr>
            <a:lvl8pPr defTabSz="457200" eaLnBrk="0" hangingPunct="0">
              <a:defRPr sz="2000">
                <a:solidFill>
                  <a:schemeClr val="tx1"/>
                </a:solidFill>
                <a:latin typeface="Arial" pitchFamily="34" charset="0"/>
              </a:defRPr>
            </a:lvl8pPr>
            <a:lvl9pPr defTabSz="457200" eaLnBrk="0" hangingPunct="0">
              <a:defRPr sz="2000">
                <a:solidFill>
                  <a:schemeClr val="tx1"/>
                </a:solidFill>
                <a:latin typeface="Arial" pitchFamily="34" charset="0"/>
              </a:defRPr>
            </a:lvl9pPr>
          </a:lstStyle>
          <a:p>
            <a:pPr algn="ctr">
              <a:spcBef>
                <a:spcPct val="50000"/>
              </a:spcBef>
            </a:pPr>
            <a:r>
              <a:rPr lang="en-US" altLang="en-US" sz="2400">
                <a:latin typeface="Verdana" pitchFamily="34" charset="0"/>
              </a:rPr>
              <a:t>Compliance! COMPLIANCE! </a:t>
            </a:r>
            <a:r>
              <a:rPr lang="en-US" altLang="en-US">
                <a:latin typeface="Verdana" pitchFamily="34" charset="0"/>
              </a:rPr>
              <a:t>COMPLIANCE!!!</a:t>
            </a:r>
          </a:p>
        </p:txBody>
      </p:sp>
      <p:sp>
        <p:nvSpPr>
          <p:cNvPr id="15367" name="Text Box 11"/>
          <p:cNvSpPr txBox="1">
            <a:spLocks noChangeArrowheads="1"/>
          </p:cNvSpPr>
          <p:nvPr/>
        </p:nvSpPr>
        <p:spPr bwMode="auto">
          <a:xfrm>
            <a:off x="5973763" y="4538663"/>
            <a:ext cx="27432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2800">
                <a:solidFill>
                  <a:schemeClr val="tx1"/>
                </a:solidFill>
                <a:latin typeface="Arial" pitchFamily="34" charset="0"/>
              </a:defRPr>
            </a:lvl1pPr>
            <a:lvl2pPr defTabSz="457200">
              <a:defRPr sz="2400">
                <a:solidFill>
                  <a:schemeClr val="tx1"/>
                </a:solidFill>
                <a:latin typeface="Arial" pitchFamily="34" charset="0"/>
              </a:defRPr>
            </a:lvl2pPr>
            <a:lvl3pPr defTabSz="457200">
              <a:defRPr sz="2000">
                <a:solidFill>
                  <a:schemeClr val="tx1"/>
                </a:solidFill>
                <a:latin typeface="Arial" pitchFamily="34" charset="0"/>
              </a:defRPr>
            </a:lvl3pPr>
            <a:lvl4pPr defTabSz="457200">
              <a:defRPr sz="2000">
                <a:solidFill>
                  <a:schemeClr val="tx1"/>
                </a:solidFill>
                <a:latin typeface="Arial" pitchFamily="34" charset="0"/>
              </a:defRPr>
            </a:lvl4pPr>
            <a:lvl5pPr defTabSz="457200">
              <a:defRPr sz="2000">
                <a:solidFill>
                  <a:schemeClr val="tx1"/>
                </a:solidFill>
                <a:latin typeface="Arial" pitchFamily="34" charset="0"/>
              </a:defRPr>
            </a:lvl5pPr>
            <a:lvl6pPr defTabSz="457200" eaLnBrk="0" hangingPunct="0">
              <a:defRPr sz="2000">
                <a:solidFill>
                  <a:schemeClr val="tx1"/>
                </a:solidFill>
                <a:latin typeface="Arial" pitchFamily="34" charset="0"/>
              </a:defRPr>
            </a:lvl6pPr>
            <a:lvl7pPr defTabSz="457200" eaLnBrk="0" hangingPunct="0">
              <a:defRPr sz="2000">
                <a:solidFill>
                  <a:schemeClr val="tx1"/>
                </a:solidFill>
                <a:latin typeface="Arial" pitchFamily="34" charset="0"/>
              </a:defRPr>
            </a:lvl7pPr>
            <a:lvl8pPr defTabSz="457200" eaLnBrk="0" hangingPunct="0">
              <a:defRPr sz="2000">
                <a:solidFill>
                  <a:schemeClr val="tx1"/>
                </a:solidFill>
                <a:latin typeface="Arial" pitchFamily="34" charset="0"/>
              </a:defRPr>
            </a:lvl8pPr>
            <a:lvl9pPr defTabSz="457200" eaLnBrk="0" hangingPunct="0">
              <a:defRPr sz="2000">
                <a:solidFill>
                  <a:schemeClr val="tx1"/>
                </a:solidFill>
                <a:latin typeface="Arial" pitchFamily="34" charset="0"/>
              </a:defRPr>
            </a:lvl9pPr>
          </a:lstStyle>
          <a:p>
            <a:pPr algn="ctr">
              <a:spcBef>
                <a:spcPct val="50000"/>
              </a:spcBef>
            </a:pPr>
            <a:r>
              <a:rPr lang="en-US" altLang="en-US" sz="2400">
                <a:latin typeface="Verdana" pitchFamily="34" charset="0"/>
              </a:rPr>
              <a:t>The auditors are coming, the auditors are coming!!</a:t>
            </a:r>
            <a:endParaRPr lang="en-US" altLang="en-US">
              <a:latin typeface="Verdana" pitchFamily="34" charset="0"/>
            </a:endParaRPr>
          </a:p>
        </p:txBody>
      </p:sp>
    </p:spTree>
    <p:extLst>
      <p:ext uri="{BB962C8B-B14F-4D97-AF65-F5344CB8AC3E}">
        <p14:creationId xmlns:p14="http://schemas.microsoft.com/office/powerpoint/2010/main" val="2718295082"/>
      </p:ext>
    </p:extLst>
  </p:cSld>
  <p:clrMapOvr>
    <a:masterClrMapping/>
  </p:clrMapOvr>
  <p:transition>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0"/>
          </p:nvPr>
        </p:nvSpPr>
        <p:spPr/>
        <p:txBody>
          <a:bodyPr/>
          <a:lstStyle/>
          <a:p>
            <a:fld id="{1A9E9533-492D-4767-9160-D5141BA23FBE}" type="slidenum">
              <a:rPr lang="en-GB" altLang="en-US"/>
              <a:pPr/>
              <a:t>4</a:t>
            </a:fld>
            <a:endParaRPr lang="en-GB" altLang="en-US"/>
          </a:p>
        </p:txBody>
      </p:sp>
      <p:pic>
        <p:nvPicPr>
          <p:cNvPr id="654341" name="Picture 5" descr="Fir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7" y="1423244"/>
            <a:ext cx="4392487" cy="25818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716015" y="4249134"/>
            <a:ext cx="4176465" cy="2608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Grp="1" noChangeAspect="1" noChangeArrowheads="1"/>
          </p:cNvPicPr>
          <p:nvPr>
            <p:ph idx="1"/>
          </p:nvPr>
        </p:nvPicPr>
        <p:blipFill>
          <a:blip r:embed="rId6" cstate="email">
            <a:extLst>
              <a:ext uri="{28A0092B-C50C-407E-A947-70E740481C1C}">
                <a14:useLocalDpi xmlns:a14="http://schemas.microsoft.com/office/drawing/2010/main" val="0"/>
              </a:ext>
            </a:extLst>
          </a:blip>
          <a:srcRect/>
          <a:stretch>
            <a:fillRect/>
          </a:stretch>
        </p:blipFill>
        <p:spPr bwMode="auto">
          <a:xfrm>
            <a:off x="4716014" y="1394252"/>
            <a:ext cx="4176465" cy="2854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95714" y="4005064"/>
            <a:ext cx="4420301" cy="2883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le 1"/>
          <p:cNvSpPr txBox="1">
            <a:spLocks/>
          </p:cNvSpPr>
          <p:nvPr/>
        </p:nvSpPr>
        <p:spPr>
          <a:xfrm>
            <a:off x="295714" y="116632"/>
            <a:ext cx="7948694" cy="1306612"/>
          </a:xfrm>
          <a:prstGeom prst="rect">
            <a:avLst/>
          </a:prstGeom>
        </p:spPr>
        <p:txBody>
          <a:bodyPr vert="horz" lIns="91440" tIns="45720" rIns="91440" bIns="45720" rtlCol="0" anchor="t">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ZA" b="1" dirty="0" smtClean="0"/>
              <a:t>Disruptions that we are familiar with</a:t>
            </a:r>
            <a:r>
              <a:rPr lang="en-ZA" dirty="0" smtClean="0"/>
              <a:t>  </a:t>
            </a:r>
            <a:endParaRPr lang="en-ZA" dirty="0"/>
          </a:p>
        </p:txBody>
      </p:sp>
    </p:spTree>
    <p:extLst>
      <p:ext uri="{BB962C8B-B14F-4D97-AF65-F5344CB8AC3E}">
        <p14:creationId xmlns:p14="http://schemas.microsoft.com/office/powerpoint/2010/main" val="4156463017"/>
      </p:ext>
    </p:extLst>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55560" y="188640"/>
            <a:ext cx="7628808" cy="792088"/>
          </a:xfrm>
        </p:spPr>
        <p:txBody>
          <a:bodyPr/>
          <a:lstStyle/>
          <a:p>
            <a:r>
              <a:rPr lang="en-ZA" altLang="en-US" sz="3600" dirty="0"/>
              <a:t>Relationship </a:t>
            </a:r>
            <a:r>
              <a:rPr lang="en-ZA" altLang="en-US" sz="3600" dirty="0" smtClean="0"/>
              <a:t>in Risk Management</a:t>
            </a:r>
            <a:endParaRPr lang="en-ZA" altLang="en-US" sz="3600" dirty="0"/>
          </a:p>
        </p:txBody>
      </p:sp>
      <p:sp>
        <p:nvSpPr>
          <p:cNvPr id="16387" name="Content Placeholder 2"/>
          <p:cNvSpPr>
            <a:spLocks noGrp="1"/>
          </p:cNvSpPr>
          <p:nvPr>
            <p:ph idx="1"/>
          </p:nvPr>
        </p:nvSpPr>
        <p:spPr>
          <a:xfrm>
            <a:off x="6948488" y="1600200"/>
            <a:ext cx="2016125" cy="3700463"/>
          </a:xfrm>
        </p:spPr>
        <p:txBody>
          <a:bodyPr>
            <a:normAutofit fontScale="92500"/>
          </a:bodyPr>
          <a:lstStyle/>
          <a:p>
            <a:pPr marL="177800" indent="-177800"/>
            <a:r>
              <a:rPr lang="en-ZA" altLang="en-US" sz="1600" dirty="0" smtClean="0">
                <a:cs typeface="Arial" pitchFamily="34" charset="0"/>
              </a:rPr>
              <a:t>Availability is also key in information security</a:t>
            </a:r>
          </a:p>
          <a:p>
            <a:pPr marL="177800" indent="-177800"/>
            <a:r>
              <a:rPr lang="en-ZA" altLang="en-US" sz="1600" dirty="0" smtClean="0">
                <a:cs typeface="Arial" pitchFamily="34" charset="0"/>
              </a:rPr>
              <a:t>IT play an important role in business continuity</a:t>
            </a:r>
          </a:p>
          <a:p>
            <a:pPr marL="355600" lvl="1" indent="-177800">
              <a:buFont typeface="Wingdings" pitchFamily="2" charset="2"/>
              <a:buChar char="v"/>
            </a:pPr>
            <a:r>
              <a:rPr lang="en-ZA" altLang="en-US" sz="1400" dirty="0" smtClean="0">
                <a:cs typeface="Arial" pitchFamily="34" charset="0"/>
              </a:rPr>
              <a:t>BC and InfoSec have same goals;</a:t>
            </a:r>
          </a:p>
          <a:p>
            <a:pPr marL="355600" lvl="1" indent="-177800">
              <a:buFont typeface="Wingdings" pitchFamily="2" charset="2"/>
              <a:buChar char="v"/>
            </a:pPr>
            <a:r>
              <a:rPr lang="en-ZA" altLang="en-US" sz="1400" dirty="0" smtClean="0">
                <a:cs typeface="Arial" pitchFamily="34" charset="0"/>
              </a:rPr>
              <a:t>Decrease the risks to business operation (risk management is a day to day job)</a:t>
            </a:r>
          </a:p>
        </p:txBody>
      </p:sp>
      <p:sp>
        <p:nvSpPr>
          <p:cNvPr id="16388" name="Content Placeholder 2"/>
          <p:cNvSpPr txBox="1">
            <a:spLocks/>
          </p:cNvSpPr>
          <p:nvPr/>
        </p:nvSpPr>
        <p:spPr bwMode="auto">
          <a:xfrm>
            <a:off x="107950" y="1752600"/>
            <a:ext cx="2087563" cy="333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7800" indent="-177800" eaLnBrk="0" hangingPunct="0">
              <a:spcBef>
                <a:spcPct val="20000"/>
              </a:spcBef>
              <a:buFont typeface="Wingdings" pitchFamily="2" charset="2"/>
              <a:buChar char="v"/>
              <a:defRPr sz="2800">
                <a:solidFill>
                  <a:schemeClr val="tx1"/>
                </a:solidFill>
                <a:latin typeface="Arial" pitchFamily="34" charset="0"/>
              </a:defRPr>
            </a:lvl1pPr>
            <a:lvl2pPr marL="355600" indent="-177800" eaLnBrk="0" hangingPunct="0">
              <a:spcBef>
                <a:spcPct val="20000"/>
              </a:spcBef>
              <a:buFont typeface="Wingdings" pitchFamily="2" charset="2"/>
              <a:buChar char="Ø"/>
              <a:defRPr sz="2400">
                <a:solidFill>
                  <a:schemeClr val="tx1"/>
                </a:solidFill>
                <a:latin typeface="Arial" pitchFamily="34" charset="0"/>
              </a:defRPr>
            </a:lvl2pPr>
            <a:lvl3pPr marL="1143000" indent="-228600" eaLnBrk="0" hangingPunct="0">
              <a:spcBef>
                <a:spcPct val="20000"/>
              </a:spcBef>
              <a:buFont typeface="Wingdings" pitchFamily="2" charset="2"/>
              <a:buChar char="§"/>
              <a:defRPr sz="20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defTabSz="914400" eaLnBrk="1" hangingPunct="1"/>
            <a:r>
              <a:rPr lang="en-ZA" altLang="en-US" sz="1600" dirty="0"/>
              <a:t>There is an overlapping area between;</a:t>
            </a:r>
          </a:p>
          <a:p>
            <a:pPr lvl="1" defTabSz="914400" eaLnBrk="1" hangingPunct="1">
              <a:buFont typeface="Wingdings" pitchFamily="2" charset="2"/>
              <a:buChar char="v"/>
            </a:pPr>
            <a:r>
              <a:rPr lang="en-ZA" altLang="en-US" sz="1400" dirty="0"/>
              <a:t>Business continuity</a:t>
            </a:r>
          </a:p>
          <a:p>
            <a:pPr lvl="1" defTabSz="914400" eaLnBrk="1" hangingPunct="1">
              <a:buFont typeface="Wingdings" pitchFamily="2" charset="2"/>
              <a:buChar char="v"/>
            </a:pPr>
            <a:r>
              <a:rPr lang="en-ZA" altLang="en-US" sz="1400" dirty="0"/>
              <a:t>Information Technology</a:t>
            </a:r>
          </a:p>
          <a:p>
            <a:pPr lvl="1" defTabSz="914400" eaLnBrk="1" hangingPunct="1">
              <a:buFont typeface="Wingdings" pitchFamily="2" charset="2"/>
              <a:buChar char="v"/>
            </a:pPr>
            <a:r>
              <a:rPr lang="en-ZA" altLang="en-US" sz="1400" dirty="0"/>
              <a:t>Information </a:t>
            </a:r>
            <a:r>
              <a:rPr lang="en-ZA" altLang="en-US" sz="1400" dirty="0" smtClean="0"/>
              <a:t>Security</a:t>
            </a:r>
          </a:p>
          <a:p>
            <a:pPr lvl="1" defTabSz="914400" eaLnBrk="1" hangingPunct="1">
              <a:buFont typeface="Wingdings" pitchFamily="2" charset="2"/>
              <a:buChar char="v"/>
            </a:pPr>
            <a:r>
              <a:rPr lang="en-ZA" altLang="en-US" sz="1400" dirty="0" smtClean="0"/>
              <a:t>Cyber Security</a:t>
            </a:r>
            <a:endParaRPr lang="en-ZA" altLang="en-US" sz="1400" dirty="0"/>
          </a:p>
          <a:p>
            <a:pPr defTabSz="914400" eaLnBrk="1" hangingPunct="1"/>
            <a:r>
              <a:rPr lang="en-ZA" altLang="en-US" sz="1600" dirty="0"/>
              <a:t>Business </a:t>
            </a:r>
            <a:r>
              <a:rPr lang="en-ZA" altLang="en-US" sz="1600" dirty="0" smtClean="0"/>
              <a:t>continuity </a:t>
            </a:r>
            <a:r>
              <a:rPr lang="en-ZA" altLang="en-US" sz="1600" dirty="0"/>
              <a:t>purpose is to enable availability of </a:t>
            </a:r>
            <a:r>
              <a:rPr lang="en-ZA" altLang="en-US" sz="1600" dirty="0" smtClean="0"/>
              <a:t>resources</a:t>
            </a:r>
            <a:endParaRPr lang="en-ZA" altLang="en-US" sz="1600" dirty="0"/>
          </a:p>
        </p:txBody>
      </p:sp>
      <p:grpSp>
        <p:nvGrpSpPr>
          <p:cNvPr id="16389" name="Group 4"/>
          <p:cNvGrpSpPr>
            <a:grpSpLocks/>
          </p:cNvGrpSpPr>
          <p:nvPr/>
        </p:nvGrpSpPr>
        <p:grpSpPr bwMode="auto">
          <a:xfrm>
            <a:off x="1979613" y="1268413"/>
            <a:ext cx="5409438" cy="5472955"/>
            <a:chOff x="1259632" y="1052736"/>
            <a:chExt cx="6475115" cy="5691793"/>
          </a:xfrm>
        </p:grpSpPr>
        <p:sp>
          <p:nvSpPr>
            <p:cNvPr id="6" name="Oval 5"/>
            <p:cNvSpPr/>
            <p:nvPr/>
          </p:nvSpPr>
          <p:spPr>
            <a:xfrm>
              <a:off x="1259632" y="1052736"/>
              <a:ext cx="6120680" cy="4967789"/>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ZA"/>
            </a:p>
          </p:txBody>
        </p:sp>
        <p:sp>
          <p:nvSpPr>
            <p:cNvPr id="7" name="Oval 6"/>
            <p:cNvSpPr/>
            <p:nvPr/>
          </p:nvSpPr>
          <p:spPr>
            <a:xfrm>
              <a:off x="3384103" y="4589075"/>
              <a:ext cx="3779590" cy="2155454"/>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ZA"/>
            </a:p>
          </p:txBody>
        </p:sp>
        <p:sp>
          <p:nvSpPr>
            <p:cNvPr id="8" name="Oval 7"/>
            <p:cNvSpPr/>
            <p:nvPr/>
          </p:nvSpPr>
          <p:spPr>
            <a:xfrm>
              <a:off x="4698777" y="2900592"/>
              <a:ext cx="2781241" cy="244429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ZA"/>
            </a:p>
          </p:txBody>
        </p:sp>
        <p:sp>
          <p:nvSpPr>
            <p:cNvPr id="9" name="Oval 8"/>
            <p:cNvSpPr/>
            <p:nvPr/>
          </p:nvSpPr>
          <p:spPr>
            <a:xfrm>
              <a:off x="1274513" y="4122742"/>
              <a:ext cx="3284034" cy="2013835"/>
            </a:xfrm>
            <a:prstGeom prst="ellipse">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ZA"/>
            </a:p>
          </p:txBody>
        </p:sp>
        <p:sp>
          <p:nvSpPr>
            <p:cNvPr id="16395" name="TextBox 9"/>
            <p:cNvSpPr txBox="1">
              <a:spLocks noChangeArrowheads="1"/>
            </p:cNvSpPr>
            <p:nvPr/>
          </p:nvSpPr>
          <p:spPr bwMode="auto">
            <a:xfrm>
              <a:off x="2886533" y="1910244"/>
              <a:ext cx="2952389" cy="48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v"/>
                <a:defRPr sz="2800">
                  <a:solidFill>
                    <a:schemeClr val="tx1"/>
                  </a:solidFill>
                  <a:latin typeface="Arial" pitchFamily="34" charset="0"/>
                </a:defRPr>
              </a:lvl1pPr>
              <a:lvl2pPr marL="742950" indent="-285750" eaLnBrk="0" hangingPunct="0">
                <a:spcBef>
                  <a:spcPct val="20000"/>
                </a:spcBef>
                <a:buFont typeface="Wingdings" pitchFamily="2" charset="2"/>
                <a:buChar char="Ø"/>
                <a:defRPr sz="2400">
                  <a:solidFill>
                    <a:schemeClr val="tx1"/>
                  </a:solidFill>
                  <a:latin typeface="Arial" pitchFamily="34" charset="0"/>
                </a:defRPr>
              </a:lvl2pPr>
              <a:lvl3pPr marL="1143000" indent="-228600" eaLnBrk="0" hangingPunct="0">
                <a:spcBef>
                  <a:spcPct val="20000"/>
                </a:spcBef>
                <a:buFont typeface="Wingdings" pitchFamily="2" charset="2"/>
                <a:buChar char="§"/>
                <a:defRPr sz="20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defTabSz="457200" eaLnBrk="0" fontAlgn="base" hangingPunct="0">
                <a:spcBef>
                  <a:spcPct val="20000"/>
                </a:spcBef>
                <a:spcAft>
                  <a:spcPct val="0"/>
                </a:spcAft>
                <a:buChar char="»"/>
                <a:defRPr sz="2000">
                  <a:solidFill>
                    <a:schemeClr val="tx1"/>
                  </a:solidFill>
                  <a:latin typeface="Arial" pitchFamily="34" charset="0"/>
                </a:defRPr>
              </a:lvl6pPr>
              <a:lvl7pPr marL="2971800" indent="-228600" defTabSz="457200" eaLnBrk="0" fontAlgn="base" hangingPunct="0">
                <a:spcBef>
                  <a:spcPct val="20000"/>
                </a:spcBef>
                <a:spcAft>
                  <a:spcPct val="0"/>
                </a:spcAft>
                <a:buChar char="»"/>
                <a:defRPr sz="2000">
                  <a:solidFill>
                    <a:schemeClr val="tx1"/>
                  </a:solidFill>
                  <a:latin typeface="Arial" pitchFamily="34" charset="0"/>
                </a:defRPr>
              </a:lvl7pPr>
              <a:lvl8pPr marL="3429000" indent="-228600" defTabSz="457200" eaLnBrk="0" fontAlgn="base" hangingPunct="0">
                <a:spcBef>
                  <a:spcPct val="20000"/>
                </a:spcBef>
                <a:spcAft>
                  <a:spcPct val="0"/>
                </a:spcAft>
                <a:buChar char="»"/>
                <a:defRPr sz="2000">
                  <a:solidFill>
                    <a:schemeClr val="tx1"/>
                  </a:solidFill>
                  <a:latin typeface="Arial" pitchFamily="34" charset="0"/>
                </a:defRPr>
              </a:lvl8pPr>
              <a:lvl9pPr marL="3886200" indent="-228600" defTabSz="4572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r>
                <a:rPr lang="en-ZA" altLang="en-US" sz="2400" dirty="0"/>
                <a:t>Risk </a:t>
              </a:r>
              <a:r>
                <a:rPr lang="en-ZA" altLang="en-US" sz="2000" dirty="0"/>
                <a:t>Management</a:t>
              </a:r>
              <a:endParaRPr lang="en-ZA" altLang="en-US" sz="2400" dirty="0"/>
            </a:p>
          </p:txBody>
        </p:sp>
        <p:sp>
          <p:nvSpPr>
            <p:cNvPr id="16396" name="TextBox 10"/>
            <p:cNvSpPr txBox="1">
              <a:spLocks noChangeArrowheads="1"/>
            </p:cNvSpPr>
            <p:nvPr/>
          </p:nvSpPr>
          <p:spPr bwMode="auto">
            <a:xfrm>
              <a:off x="5287226" y="4022771"/>
              <a:ext cx="2447521" cy="67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v"/>
                <a:defRPr sz="2800">
                  <a:solidFill>
                    <a:schemeClr val="tx1"/>
                  </a:solidFill>
                  <a:latin typeface="Arial" pitchFamily="34" charset="0"/>
                </a:defRPr>
              </a:lvl1pPr>
              <a:lvl2pPr marL="742950" indent="-285750" eaLnBrk="0" hangingPunct="0">
                <a:spcBef>
                  <a:spcPct val="20000"/>
                </a:spcBef>
                <a:buFont typeface="Wingdings" pitchFamily="2" charset="2"/>
                <a:buChar char="Ø"/>
                <a:defRPr sz="2400">
                  <a:solidFill>
                    <a:schemeClr val="tx1"/>
                  </a:solidFill>
                  <a:latin typeface="Arial" pitchFamily="34" charset="0"/>
                </a:defRPr>
              </a:lvl2pPr>
              <a:lvl3pPr marL="1143000" indent="-228600" eaLnBrk="0" hangingPunct="0">
                <a:spcBef>
                  <a:spcPct val="20000"/>
                </a:spcBef>
                <a:buFont typeface="Wingdings" pitchFamily="2" charset="2"/>
                <a:buChar char="§"/>
                <a:defRPr sz="20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defTabSz="457200" eaLnBrk="0" fontAlgn="base" hangingPunct="0">
                <a:spcBef>
                  <a:spcPct val="20000"/>
                </a:spcBef>
                <a:spcAft>
                  <a:spcPct val="0"/>
                </a:spcAft>
                <a:buChar char="»"/>
                <a:defRPr sz="2000">
                  <a:solidFill>
                    <a:schemeClr val="tx1"/>
                  </a:solidFill>
                  <a:latin typeface="Arial" pitchFamily="34" charset="0"/>
                </a:defRPr>
              </a:lvl6pPr>
              <a:lvl7pPr marL="2971800" indent="-228600" defTabSz="457200" eaLnBrk="0" fontAlgn="base" hangingPunct="0">
                <a:spcBef>
                  <a:spcPct val="20000"/>
                </a:spcBef>
                <a:spcAft>
                  <a:spcPct val="0"/>
                </a:spcAft>
                <a:buChar char="»"/>
                <a:defRPr sz="2000">
                  <a:solidFill>
                    <a:schemeClr val="tx1"/>
                  </a:solidFill>
                  <a:latin typeface="Arial" pitchFamily="34" charset="0"/>
                </a:defRPr>
              </a:lvl7pPr>
              <a:lvl8pPr marL="3429000" indent="-228600" defTabSz="457200" eaLnBrk="0" fontAlgn="base" hangingPunct="0">
                <a:spcBef>
                  <a:spcPct val="20000"/>
                </a:spcBef>
                <a:spcAft>
                  <a:spcPct val="0"/>
                </a:spcAft>
                <a:buChar char="»"/>
                <a:defRPr sz="2000">
                  <a:solidFill>
                    <a:schemeClr val="tx1"/>
                  </a:solidFill>
                  <a:latin typeface="Arial" pitchFamily="34" charset="0"/>
                </a:defRPr>
              </a:lvl8pPr>
              <a:lvl9pPr marL="3886200" indent="-228600" defTabSz="4572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r>
                <a:rPr lang="en-ZA" altLang="en-US" sz="1800" dirty="0">
                  <a:solidFill>
                    <a:schemeClr val="bg1"/>
                  </a:solidFill>
                </a:rPr>
                <a:t>Information Security</a:t>
              </a:r>
            </a:p>
          </p:txBody>
        </p:sp>
        <p:sp>
          <p:nvSpPr>
            <p:cNvPr id="16397" name="TextBox 11"/>
            <p:cNvSpPr txBox="1">
              <a:spLocks noChangeArrowheads="1"/>
            </p:cNvSpPr>
            <p:nvPr/>
          </p:nvSpPr>
          <p:spPr bwMode="auto">
            <a:xfrm>
              <a:off x="1567103" y="5152840"/>
              <a:ext cx="2795625" cy="38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itchFamily="2" charset="2"/>
                <a:buChar char="v"/>
                <a:defRPr sz="2800">
                  <a:solidFill>
                    <a:schemeClr val="tx1"/>
                  </a:solidFill>
                  <a:latin typeface="Arial" pitchFamily="34" charset="0"/>
                </a:defRPr>
              </a:lvl1pPr>
              <a:lvl2pPr marL="742950" indent="-285750" eaLnBrk="0" hangingPunct="0">
                <a:spcBef>
                  <a:spcPct val="20000"/>
                </a:spcBef>
                <a:buFont typeface="Wingdings" pitchFamily="2" charset="2"/>
                <a:buChar char="Ø"/>
                <a:defRPr sz="2400">
                  <a:solidFill>
                    <a:schemeClr val="tx1"/>
                  </a:solidFill>
                  <a:latin typeface="Arial" pitchFamily="34" charset="0"/>
                </a:defRPr>
              </a:lvl2pPr>
              <a:lvl3pPr marL="1143000" indent="-228600" eaLnBrk="0" hangingPunct="0">
                <a:spcBef>
                  <a:spcPct val="20000"/>
                </a:spcBef>
                <a:buFont typeface="Wingdings" pitchFamily="2" charset="2"/>
                <a:buChar char="§"/>
                <a:defRPr sz="20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defTabSz="457200" eaLnBrk="0" fontAlgn="base" hangingPunct="0">
                <a:spcBef>
                  <a:spcPct val="20000"/>
                </a:spcBef>
                <a:spcAft>
                  <a:spcPct val="0"/>
                </a:spcAft>
                <a:buChar char="»"/>
                <a:defRPr sz="2000">
                  <a:solidFill>
                    <a:schemeClr val="tx1"/>
                  </a:solidFill>
                  <a:latin typeface="Arial" pitchFamily="34" charset="0"/>
                </a:defRPr>
              </a:lvl6pPr>
              <a:lvl7pPr marL="2971800" indent="-228600" defTabSz="457200" eaLnBrk="0" fontAlgn="base" hangingPunct="0">
                <a:spcBef>
                  <a:spcPct val="20000"/>
                </a:spcBef>
                <a:spcAft>
                  <a:spcPct val="0"/>
                </a:spcAft>
                <a:buChar char="»"/>
                <a:defRPr sz="2000">
                  <a:solidFill>
                    <a:schemeClr val="tx1"/>
                  </a:solidFill>
                  <a:latin typeface="Arial" pitchFamily="34" charset="0"/>
                </a:defRPr>
              </a:lvl7pPr>
              <a:lvl8pPr marL="3429000" indent="-228600" defTabSz="457200" eaLnBrk="0" fontAlgn="base" hangingPunct="0">
                <a:spcBef>
                  <a:spcPct val="20000"/>
                </a:spcBef>
                <a:spcAft>
                  <a:spcPct val="0"/>
                </a:spcAft>
                <a:buChar char="»"/>
                <a:defRPr sz="2000">
                  <a:solidFill>
                    <a:schemeClr val="tx1"/>
                  </a:solidFill>
                  <a:latin typeface="Arial" pitchFamily="34" charset="0"/>
                </a:defRPr>
              </a:lvl8pPr>
              <a:lvl9pPr marL="3886200" indent="-228600" defTabSz="4572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r>
                <a:rPr lang="en-ZA" altLang="en-US" sz="1800" dirty="0">
                  <a:solidFill>
                    <a:schemeClr val="bg1"/>
                  </a:solidFill>
                </a:rPr>
                <a:t>Business C</a:t>
              </a:r>
              <a:r>
                <a:rPr lang="en-ZA" altLang="en-US" sz="1800" dirty="0" smtClean="0">
                  <a:solidFill>
                    <a:schemeClr val="bg1"/>
                  </a:solidFill>
                </a:rPr>
                <a:t>ontinuity</a:t>
              </a:r>
              <a:endParaRPr lang="en-ZA" altLang="en-US" sz="1800" dirty="0">
                <a:solidFill>
                  <a:schemeClr val="bg1"/>
                </a:solidFill>
              </a:endParaRPr>
            </a:p>
          </p:txBody>
        </p:sp>
        <p:sp>
          <p:nvSpPr>
            <p:cNvPr id="16398" name="TextBox 12"/>
            <p:cNvSpPr txBox="1">
              <a:spLocks noChangeArrowheads="1"/>
            </p:cNvSpPr>
            <p:nvPr/>
          </p:nvSpPr>
          <p:spPr bwMode="auto">
            <a:xfrm>
              <a:off x="4230387" y="5568677"/>
              <a:ext cx="3149926" cy="38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itchFamily="2" charset="2"/>
                <a:buChar char="v"/>
                <a:defRPr sz="2800">
                  <a:solidFill>
                    <a:schemeClr val="tx1"/>
                  </a:solidFill>
                  <a:latin typeface="Arial" pitchFamily="34" charset="0"/>
                </a:defRPr>
              </a:lvl1pPr>
              <a:lvl2pPr marL="742950" indent="-285750" eaLnBrk="0" hangingPunct="0">
                <a:spcBef>
                  <a:spcPct val="20000"/>
                </a:spcBef>
                <a:buFont typeface="Wingdings" pitchFamily="2" charset="2"/>
                <a:buChar char="Ø"/>
                <a:defRPr sz="2400">
                  <a:solidFill>
                    <a:schemeClr val="tx1"/>
                  </a:solidFill>
                  <a:latin typeface="Arial" pitchFamily="34" charset="0"/>
                </a:defRPr>
              </a:lvl2pPr>
              <a:lvl3pPr marL="1143000" indent="-228600" eaLnBrk="0" hangingPunct="0">
                <a:spcBef>
                  <a:spcPct val="20000"/>
                </a:spcBef>
                <a:buFont typeface="Wingdings" pitchFamily="2" charset="2"/>
                <a:buChar char="§"/>
                <a:defRPr sz="20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defTabSz="457200" eaLnBrk="0" fontAlgn="base" hangingPunct="0">
                <a:spcBef>
                  <a:spcPct val="20000"/>
                </a:spcBef>
                <a:spcAft>
                  <a:spcPct val="0"/>
                </a:spcAft>
                <a:buChar char="»"/>
                <a:defRPr sz="2000">
                  <a:solidFill>
                    <a:schemeClr val="tx1"/>
                  </a:solidFill>
                  <a:latin typeface="Arial" pitchFamily="34" charset="0"/>
                </a:defRPr>
              </a:lvl6pPr>
              <a:lvl7pPr marL="2971800" indent="-228600" defTabSz="457200" eaLnBrk="0" fontAlgn="base" hangingPunct="0">
                <a:spcBef>
                  <a:spcPct val="20000"/>
                </a:spcBef>
                <a:spcAft>
                  <a:spcPct val="0"/>
                </a:spcAft>
                <a:buChar char="»"/>
                <a:defRPr sz="2000">
                  <a:solidFill>
                    <a:schemeClr val="tx1"/>
                  </a:solidFill>
                  <a:latin typeface="Arial" pitchFamily="34" charset="0"/>
                </a:defRPr>
              </a:lvl7pPr>
              <a:lvl8pPr marL="3429000" indent="-228600" defTabSz="457200" eaLnBrk="0" fontAlgn="base" hangingPunct="0">
                <a:spcBef>
                  <a:spcPct val="20000"/>
                </a:spcBef>
                <a:spcAft>
                  <a:spcPct val="0"/>
                </a:spcAft>
                <a:buChar char="»"/>
                <a:defRPr sz="2000">
                  <a:solidFill>
                    <a:schemeClr val="tx1"/>
                  </a:solidFill>
                  <a:latin typeface="Arial" pitchFamily="34" charset="0"/>
                </a:defRPr>
              </a:lvl8pPr>
              <a:lvl9pPr marL="3886200" indent="-228600" defTabSz="4572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r>
                <a:rPr lang="en-ZA" altLang="en-US" sz="1800" dirty="0">
                  <a:solidFill>
                    <a:schemeClr val="bg1"/>
                  </a:solidFill>
                </a:rPr>
                <a:t>Information Technology</a:t>
              </a:r>
            </a:p>
          </p:txBody>
        </p:sp>
      </p:grpSp>
      <p:sp>
        <p:nvSpPr>
          <p:cNvPr id="15" name="Oval 14"/>
          <p:cNvSpPr/>
          <p:nvPr/>
        </p:nvSpPr>
        <p:spPr bwMode="auto">
          <a:xfrm>
            <a:off x="3006673" y="3163750"/>
            <a:ext cx="2346325" cy="1921013"/>
          </a:xfrm>
          <a:prstGeom prst="ellipse">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ZA"/>
          </a:p>
        </p:txBody>
      </p:sp>
      <p:sp>
        <p:nvSpPr>
          <p:cNvPr id="16" name="TextBox 11"/>
          <p:cNvSpPr txBox="1">
            <a:spLocks noChangeArrowheads="1"/>
          </p:cNvSpPr>
          <p:nvPr/>
        </p:nvSpPr>
        <p:spPr bwMode="auto">
          <a:xfrm>
            <a:off x="3102765" y="3939590"/>
            <a:ext cx="19012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itchFamily="2" charset="2"/>
              <a:buChar char="v"/>
              <a:defRPr sz="2800">
                <a:solidFill>
                  <a:schemeClr val="tx1"/>
                </a:solidFill>
                <a:latin typeface="Arial" pitchFamily="34" charset="0"/>
              </a:defRPr>
            </a:lvl1pPr>
            <a:lvl2pPr marL="742950" indent="-285750" eaLnBrk="0" hangingPunct="0">
              <a:spcBef>
                <a:spcPct val="20000"/>
              </a:spcBef>
              <a:buFont typeface="Wingdings" pitchFamily="2" charset="2"/>
              <a:buChar char="Ø"/>
              <a:defRPr sz="2400">
                <a:solidFill>
                  <a:schemeClr val="tx1"/>
                </a:solidFill>
                <a:latin typeface="Arial" pitchFamily="34" charset="0"/>
              </a:defRPr>
            </a:lvl2pPr>
            <a:lvl3pPr marL="1143000" indent="-228600" eaLnBrk="0" hangingPunct="0">
              <a:spcBef>
                <a:spcPct val="20000"/>
              </a:spcBef>
              <a:buFont typeface="Wingdings" pitchFamily="2" charset="2"/>
              <a:buChar char="§"/>
              <a:defRPr sz="20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defTabSz="457200" eaLnBrk="0" fontAlgn="base" hangingPunct="0">
              <a:spcBef>
                <a:spcPct val="20000"/>
              </a:spcBef>
              <a:spcAft>
                <a:spcPct val="0"/>
              </a:spcAft>
              <a:buChar char="»"/>
              <a:defRPr sz="2000">
                <a:solidFill>
                  <a:schemeClr val="tx1"/>
                </a:solidFill>
                <a:latin typeface="Arial" pitchFamily="34" charset="0"/>
              </a:defRPr>
            </a:lvl6pPr>
            <a:lvl7pPr marL="2971800" indent="-228600" defTabSz="457200" eaLnBrk="0" fontAlgn="base" hangingPunct="0">
              <a:spcBef>
                <a:spcPct val="20000"/>
              </a:spcBef>
              <a:spcAft>
                <a:spcPct val="0"/>
              </a:spcAft>
              <a:buChar char="»"/>
              <a:defRPr sz="2000">
                <a:solidFill>
                  <a:schemeClr val="tx1"/>
                </a:solidFill>
                <a:latin typeface="Arial" pitchFamily="34" charset="0"/>
              </a:defRPr>
            </a:lvl7pPr>
            <a:lvl8pPr marL="3429000" indent="-228600" defTabSz="457200" eaLnBrk="0" fontAlgn="base" hangingPunct="0">
              <a:spcBef>
                <a:spcPct val="20000"/>
              </a:spcBef>
              <a:spcAft>
                <a:spcPct val="0"/>
              </a:spcAft>
              <a:buChar char="»"/>
              <a:defRPr sz="2000">
                <a:solidFill>
                  <a:schemeClr val="tx1"/>
                </a:solidFill>
                <a:latin typeface="Arial" pitchFamily="34" charset="0"/>
              </a:defRPr>
            </a:lvl8pPr>
            <a:lvl9pPr marL="3886200" indent="-228600" defTabSz="4572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r>
              <a:rPr lang="en-ZA" altLang="en-US" sz="1800" dirty="0" smtClean="0">
                <a:solidFill>
                  <a:schemeClr val="bg1"/>
                </a:solidFill>
              </a:rPr>
              <a:t>Cyber Security</a:t>
            </a:r>
            <a:endParaRPr lang="en-ZA" altLang="en-US" sz="1800" dirty="0">
              <a:solidFill>
                <a:schemeClr val="bg1"/>
              </a:solidFill>
            </a:endParaRPr>
          </a:p>
        </p:txBody>
      </p:sp>
      <p:sp>
        <p:nvSpPr>
          <p:cNvPr id="2" name="Slide Number Placeholder 1"/>
          <p:cNvSpPr>
            <a:spLocks noGrp="1"/>
          </p:cNvSpPr>
          <p:nvPr>
            <p:ph type="sldNum" sz="quarter" idx="12"/>
          </p:nvPr>
        </p:nvSpPr>
        <p:spPr/>
        <p:txBody>
          <a:bodyPr/>
          <a:lstStyle/>
          <a:p>
            <a:fld id="{33D6E5A2-EC83-451F-A719-9AC1370DD5CF}" type="slidenum">
              <a:rPr lang="en-US" smtClean="0"/>
              <a:pPr/>
              <a:t>5</a:t>
            </a:fld>
            <a:endParaRPr lang="en-US" dirty="0"/>
          </a:p>
        </p:txBody>
      </p:sp>
    </p:spTree>
    <p:extLst>
      <p:ext uri="{BB962C8B-B14F-4D97-AF65-F5344CB8AC3E}">
        <p14:creationId xmlns:p14="http://schemas.microsoft.com/office/powerpoint/2010/main" val="1014388213"/>
      </p:ext>
    </p:extLst>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452718"/>
            <a:ext cx="7055380" cy="888050"/>
          </a:xfrm>
        </p:spPr>
        <p:txBody>
          <a:bodyPr/>
          <a:lstStyle/>
          <a:p>
            <a:r>
              <a:rPr lang="en-ZA" b="1" dirty="0" smtClean="0"/>
              <a:t>Expectations</a:t>
            </a:r>
            <a:r>
              <a:rPr lang="en-ZA" dirty="0" smtClean="0"/>
              <a:t>  </a:t>
            </a:r>
            <a:endParaRPr lang="en-ZA"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55938457"/>
              </p:ext>
            </p:extLst>
          </p:nvPr>
        </p:nvGraphicFramePr>
        <p:xfrm>
          <a:off x="179512" y="1268760"/>
          <a:ext cx="8856984" cy="5400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12"/>
          </p:nvPr>
        </p:nvSpPr>
        <p:spPr/>
        <p:txBody>
          <a:bodyPr/>
          <a:lstStyle/>
          <a:p>
            <a:fld id="{33D6E5A2-EC83-451F-A719-9AC1370DD5CF}" type="slidenum">
              <a:rPr lang="en-US" smtClean="0"/>
              <a:pPr/>
              <a:t>6</a:t>
            </a:fld>
            <a:endParaRPr lang="en-US" dirty="0"/>
          </a:p>
        </p:txBody>
      </p:sp>
    </p:spTree>
    <p:extLst>
      <p:ext uri="{BB962C8B-B14F-4D97-AF65-F5344CB8AC3E}">
        <p14:creationId xmlns:p14="http://schemas.microsoft.com/office/powerpoint/2010/main" val="432030233"/>
      </p:ext>
    </p:extLst>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7055380" cy="1368152"/>
          </a:xfrm>
        </p:spPr>
        <p:txBody>
          <a:bodyPr/>
          <a:lstStyle/>
          <a:p>
            <a:r>
              <a:rPr lang="en-ZA" dirty="0" smtClean="0"/>
              <a:t>Government Continuity Forum Objectives (GCF)</a:t>
            </a:r>
            <a:endParaRPr lang="en-ZA" dirty="0"/>
          </a:p>
        </p:txBody>
      </p:sp>
      <p:sp>
        <p:nvSpPr>
          <p:cNvPr id="3" name="Content Placeholder 2"/>
          <p:cNvSpPr>
            <a:spLocks noGrp="1"/>
          </p:cNvSpPr>
          <p:nvPr>
            <p:ph idx="1"/>
          </p:nvPr>
        </p:nvSpPr>
        <p:spPr>
          <a:xfrm>
            <a:off x="827584" y="1844824"/>
            <a:ext cx="7704740" cy="4824536"/>
          </a:xfrm>
        </p:spPr>
        <p:txBody>
          <a:bodyPr>
            <a:normAutofit/>
          </a:bodyPr>
          <a:lstStyle/>
          <a:p>
            <a:pPr algn="just"/>
            <a:r>
              <a:rPr lang="en-ZA" sz="2400" dirty="0"/>
              <a:t>Drive an integrated and synchronised government continuity and resilience capability </a:t>
            </a:r>
            <a:endParaRPr lang="en-ZA" sz="2400" dirty="0" smtClean="0"/>
          </a:p>
          <a:p>
            <a:pPr algn="just"/>
            <a:r>
              <a:rPr lang="en-ZA" sz="2400" dirty="0"/>
              <a:t>Define and develop unifying continuity governance instruments </a:t>
            </a:r>
            <a:endParaRPr lang="en-ZA" sz="2400" dirty="0" smtClean="0"/>
          </a:p>
          <a:p>
            <a:pPr algn="just"/>
            <a:r>
              <a:rPr lang="en-ZA" sz="2400" dirty="0"/>
              <a:t>Build government continuity capability through a sustainable and cost effective approach </a:t>
            </a:r>
            <a:endParaRPr lang="en-ZA" sz="2400" dirty="0" smtClean="0"/>
          </a:p>
          <a:p>
            <a:pPr algn="just"/>
            <a:r>
              <a:rPr lang="en-ZA" sz="2400" dirty="0"/>
              <a:t>Building internal capacity for rapid and effective response </a:t>
            </a:r>
            <a:r>
              <a:rPr lang="en-ZA" sz="2400" dirty="0" smtClean="0"/>
              <a:t>to </a:t>
            </a:r>
            <a:r>
              <a:rPr lang="en-ZA" sz="2400" dirty="0"/>
              <a:t>recovery </a:t>
            </a:r>
            <a:endParaRPr lang="en-ZA" sz="2400" dirty="0" smtClean="0"/>
          </a:p>
          <a:p>
            <a:pPr algn="just"/>
            <a:r>
              <a:rPr lang="en-ZA" sz="2400" dirty="0"/>
              <a:t>Protecting and </a:t>
            </a:r>
            <a:r>
              <a:rPr lang="en-ZA" sz="2400" dirty="0" smtClean="0"/>
              <a:t>stabilising </a:t>
            </a:r>
            <a:r>
              <a:rPr lang="en-ZA" sz="2400" dirty="0"/>
              <a:t>the economy and ensuring public confidence in the government system </a:t>
            </a:r>
          </a:p>
        </p:txBody>
      </p:sp>
      <p:sp>
        <p:nvSpPr>
          <p:cNvPr id="4" name="Slide Number Placeholder 3"/>
          <p:cNvSpPr>
            <a:spLocks noGrp="1"/>
          </p:cNvSpPr>
          <p:nvPr>
            <p:ph type="sldNum" sz="quarter" idx="12"/>
          </p:nvPr>
        </p:nvSpPr>
        <p:spPr/>
        <p:txBody>
          <a:bodyPr/>
          <a:lstStyle/>
          <a:p>
            <a:fld id="{33D6E5A2-EC83-451F-A719-9AC1370DD5CF}" type="slidenum">
              <a:rPr lang="en-US" smtClean="0"/>
              <a:pPr/>
              <a:t>7</a:t>
            </a:fld>
            <a:endParaRPr lang="en-US" dirty="0"/>
          </a:p>
        </p:txBody>
      </p:sp>
    </p:spTree>
    <p:extLst>
      <p:ext uri="{BB962C8B-B14F-4D97-AF65-F5344CB8AC3E}">
        <p14:creationId xmlns:p14="http://schemas.microsoft.com/office/powerpoint/2010/main" val="1782075243"/>
      </p:ext>
    </p:extLst>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116632"/>
            <a:ext cx="7055380" cy="888050"/>
          </a:xfrm>
        </p:spPr>
        <p:txBody>
          <a:bodyPr/>
          <a:lstStyle/>
          <a:p>
            <a:r>
              <a:rPr lang="en-ZA" dirty="0" smtClean="0"/>
              <a:t>GCF Mandate</a:t>
            </a:r>
            <a:endParaRPr lang="en-ZA" dirty="0"/>
          </a:p>
        </p:txBody>
      </p:sp>
      <p:sp>
        <p:nvSpPr>
          <p:cNvPr id="3" name="Content Placeholder 2"/>
          <p:cNvSpPr>
            <a:spLocks noGrp="1"/>
          </p:cNvSpPr>
          <p:nvPr>
            <p:ph idx="1"/>
          </p:nvPr>
        </p:nvSpPr>
        <p:spPr>
          <a:xfrm>
            <a:off x="827584" y="1412776"/>
            <a:ext cx="7848756" cy="4896544"/>
          </a:xfrm>
        </p:spPr>
        <p:txBody>
          <a:bodyPr>
            <a:normAutofit lnSpcReduction="10000"/>
          </a:bodyPr>
          <a:lstStyle/>
          <a:p>
            <a:pPr algn="just"/>
            <a:r>
              <a:rPr lang="en-ZA" dirty="0"/>
              <a:t>Standardised continuity methodology across all spheres of government; </a:t>
            </a:r>
          </a:p>
          <a:p>
            <a:pPr algn="just"/>
            <a:r>
              <a:rPr lang="en-ZA" dirty="0" smtClean="0"/>
              <a:t>Continuous </a:t>
            </a:r>
            <a:r>
              <a:rPr lang="en-ZA" dirty="0"/>
              <a:t>Supply Chain in times of disruption; </a:t>
            </a:r>
          </a:p>
          <a:p>
            <a:pPr algn="just"/>
            <a:r>
              <a:rPr lang="en-ZA" dirty="0" smtClean="0"/>
              <a:t>Continuity </a:t>
            </a:r>
            <a:r>
              <a:rPr lang="en-ZA" dirty="0"/>
              <a:t>and resilience visible in </a:t>
            </a:r>
            <a:r>
              <a:rPr lang="en-ZA" dirty="0" smtClean="0"/>
              <a:t>departmental </a:t>
            </a:r>
            <a:r>
              <a:rPr lang="en-ZA" dirty="0"/>
              <a:t>strategies; </a:t>
            </a:r>
          </a:p>
          <a:p>
            <a:pPr algn="just"/>
            <a:r>
              <a:rPr lang="en-ZA" dirty="0" smtClean="0"/>
              <a:t>Continuous </a:t>
            </a:r>
            <a:r>
              <a:rPr lang="en-ZA" dirty="0"/>
              <a:t>improvement resulting in resilient facilities, systems, processes and human capital; </a:t>
            </a:r>
          </a:p>
          <a:p>
            <a:pPr algn="just"/>
            <a:r>
              <a:rPr lang="en-ZA" dirty="0" smtClean="0"/>
              <a:t>Reduce </a:t>
            </a:r>
            <a:r>
              <a:rPr lang="en-ZA" dirty="0"/>
              <a:t>costs of recovery and continuity services; </a:t>
            </a:r>
          </a:p>
          <a:p>
            <a:pPr algn="just"/>
            <a:r>
              <a:rPr lang="en-ZA" dirty="0" smtClean="0"/>
              <a:t>Create Government </a:t>
            </a:r>
            <a:r>
              <a:rPr lang="en-ZA" dirty="0"/>
              <a:t>continuity spaces in public sector buildings for use by other entities in their disaster programmes; </a:t>
            </a:r>
          </a:p>
          <a:p>
            <a:pPr algn="just"/>
            <a:r>
              <a:rPr lang="en-ZA" dirty="0" smtClean="0"/>
              <a:t>Train qualified </a:t>
            </a:r>
            <a:r>
              <a:rPr lang="en-ZA" dirty="0"/>
              <a:t>Government Continuity Practitioners throughout </a:t>
            </a:r>
            <a:r>
              <a:rPr lang="en-ZA" dirty="0" smtClean="0"/>
              <a:t>government school; </a:t>
            </a:r>
            <a:r>
              <a:rPr lang="en-ZA" dirty="0"/>
              <a:t>and, </a:t>
            </a:r>
          </a:p>
          <a:p>
            <a:pPr algn="just"/>
            <a:r>
              <a:rPr lang="en-ZA" dirty="0" smtClean="0"/>
              <a:t>Reduce </a:t>
            </a:r>
            <a:r>
              <a:rPr lang="en-ZA" dirty="0"/>
              <a:t>service attacks, such as cybercrime and other emerging risks. </a:t>
            </a:r>
          </a:p>
        </p:txBody>
      </p:sp>
      <p:sp>
        <p:nvSpPr>
          <p:cNvPr id="4" name="Slide Number Placeholder 3"/>
          <p:cNvSpPr>
            <a:spLocks noGrp="1"/>
          </p:cNvSpPr>
          <p:nvPr>
            <p:ph type="sldNum" sz="quarter" idx="12"/>
          </p:nvPr>
        </p:nvSpPr>
        <p:spPr/>
        <p:txBody>
          <a:bodyPr/>
          <a:lstStyle/>
          <a:p>
            <a:fld id="{33D6E5A2-EC83-451F-A719-9AC1370DD5CF}" type="slidenum">
              <a:rPr lang="en-US" smtClean="0"/>
              <a:pPr/>
              <a:t>8</a:t>
            </a:fld>
            <a:endParaRPr lang="en-US" dirty="0"/>
          </a:p>
        </p:txBody>
      </p:sp>
    </p:spTree>
    <p:extLst>
      <p:ext uri="{BB962C8B-B14F-4D97-AF65-F5344CB8AC3E}">
        <p14:creationId xmlns:p14="http://schemas.microsoft.com/office/powerpoint/2010/main" val="3306421152"/>
      </p:ext>
    </p:extLst>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7055380" cy="888050"/>
          </a:xfrm>
        </p:spPr>
        <p:txBody>
          <a:bodyPr/>
          <a:lstStyle/>
          <a:p>
            <a:r>
              <a:rPr lang="en-ZA" dirty="0" smtClean="0"/>
              <a:t>GCF Key Deliverables </a:t>
            </a:r>
            <a:endParaRPr lang="en-ZA" dirty="0"/>
          </a:p>
        </p:txBody>
      </p:sp>
      <p:sp>
        <p:nvSpPr>
          <p:cNvPr id="3" name="Content Placeholder 2"/>
          <p:cNvSpPr>
            <a:spLocks noGrp="1"/>
          </p:cNvSpPr>
          <p:nvPr>
            <p:ph idx="1"/>
          </p:nvPr>
        </p:nvSpPr>
        <p:spPr>
          <a:xfrm>
            <a:off x="503548" y="1412776"/>
            <a:ext cx="8136904" cy="4968552"/>
          </a:xfrm>
        </p:spPr>
        <p:txBody>
          <a:bodyPr>
            <a:noAutofit/>
          </a:bodyPr>
          <a:lstStyle/>
          <a:p>
            <a:pPr algn="just"/>
            <a:r>
              <a:rPr lang="en-ZA" sz="2400" dirty="0"/>
              <a:t>Create a </a:t>
            </a:r>
            <a:r>
              <a:rPr lang="en-ZA" sz="2400" dirty="0" smtClean="0"/>
              <a:t>standardised </a:t>
            </a:r>
            <a:r>
              <a:rPr lang="en-ZA" sz="2400" dirty="0"/>
              <a:t>and integrated continuity programme management </a:t>
            </a:r>
            <a:r>
              <a:rPr lang="en-ZA" sz="2400" dirty="0" smtClean="0"/>
              <a:t>life cycle </a:t>
            </a:r>
          </a:p>
          <a:p>
            <a:pPr algn="just"/>
            <a:r>
              <a:rPr lang="en-ZA" sz="2400" dirty="0" smtClean="0"/>
              <a:t>Establish continuity and resilient capability in Government</a:t>
            </a:r>
          </a:p>
          <a:p>
            <a:pPr algn="just"/>
            <a:r>
              <a:rPr lang="en-ZA" sz="2400" dirty="0" smtClean="0"/>
              <a:t>Establish </a:t>
            </a:r>
            <a:r>
              <a:rPr lang="en-ZA" sz="2400" dirty="0"/>
              <a:t>consistent performance metrics </a:t>
            </a:r>
            <a:endParaRPr lang="en-ZA" sz="2400" dirty="0" smtClean="0"/>
          </a:p>
          <a:p>
            <a:pPr algn="just"/>
            <a:r>
              <a:rPr lang="en-ZA" sz="2400" dirty="0"/>
              <a:t>Promulgate best practices, and facilitate consistent government wide continuity evaluations. </a:t>
            </a:r>
            <a:endParaRPr lang="en-ZA" sz="2400" dirty="0" smtClean="0"/>
          </a:p>
          <a:p>
            <a:pPr algn="just"/>
            <a:r>
              <a:rPr lang="en-ZA" sz="2400" dirty="0" smtClean="0"/>
              <a:t>Operationalise </a:t>
            </a:r>
            <a:r>
              <a:rPr lang="en-ZA" sz="2400" dirty="0"/>
              <a:t>the government continuity programme </a:t>
            </a:r>
            <a:endParaRPr lang="en-ZA" sz="2400" dirty="0" smtClean="0"/>
          </a:p>
          <a:p>
            <a:pPr algn="just"/>
            <a:r>
              <a:rPr lang="en-ZA" sz="2400" dirty="0"/>
              <a:t>Ensuring that there is continuous performance of each organisation’s essential functions </a:t>
            </a:r>
          </a:p>
        </p:txBody>
      </p:sp>
      <p:sp>
        <p:nvSpPr>
          <p:cNvPr id="4" name="Slide Number Placeholder 3"/>
          <p:cNvSpPr>
            <a:spLocks noGrp="1"/>
          </p:cNvSpPr>
          <p:nvPr>
            <p:ph type="sldNum" sz="quarter" idx="12"/>
          </p:nvPr>
        </p:nvSpPr>
        <p:spPr/>
        <p:txBody>
          <a:bodyPr/>
          <a:lstStyle/>
          <a:p>
            <a:fld id="{33D6E5A2-EC83-451F-A719-9AC1370DD5CF}" type="slidenum">
              <a:rPr lang="en-US" smtClean="0"/>
              <a:pPr/>
              <a:t>9</a:t>
            </a:fld>
            <a:endParaRPr lang="en-US" dirty="0"/>
          </a:p>
        </p:txBody>
      </p:sp>
    </p:spTree>
    <p:extLst>
      <p:ext uri="{BB962C8B-B14F-4D97-AF65-F5344CB8AC3E}">
        <p14:creationId xmlns:p14="http://schemas.microsoft.com/office/powerpoint/2010/main" val="1620021861"/>
      </p:ext>
    </p:extLst>
  </p:cSld>
  <p:clrMapOvr>
    <a:masterClrMapping/>
  </p:clrMapOvr>
  <p:transition spd="slow">
    <p:wipe di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2.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3.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Events xmlns="3e5b6d54-c5ee-4350-8039-c76fda178e64" xsi:nil="true"/>
    <Document_x0020_Types xmlns="a98127bf-6109-4958-a79f-e60a3113e2c3">Presentations</Document_x0020_Types>
    <Business_x0020_Units xmlns="a98127bf-6109-4958-a79f-e60a3113e2c3">Risk Management Support</Business_x0020_Unit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8065B04DF6A0743B1DAE8D46F614228" ma:contentTypeVersion="6" ma:contentTypeDescription="Create a new document." ma:contentTypeScope="" ma:versionID="d91242c7a173d99dd43426bf330d943a">
  <xsd:schema xmlns:xsd="http://www.w3.org/2001/XMLSchema" xmlns:xs="http://www.w3.org/2001/XMLSchema" xmlns:p="http://schemas.microsoft.com/office/2006/metadata/properties" xmlns:ns2="a98127bf-6109-4958-a79f-e60a3113e2c3" xmlns:ns3="3e5b6d54-c5ee-4350-8039-c76fda178e64" targetNamespace="http://schemas.microsoft.com/office/2006/metadata/properties" ma:root="true" ma:fieldsID="95df34a2f56fd4c2251e44a50d8d4be2" ns2:_="" ns3:_="">
    <xsd:import namespace="a98127bf-6109-4958-a79f-e60a3113e2c3"/>
    <xsd:import namespace="3e5b6d54-c5ee-4350-8039-c76fda178e64"/>
    <xsd:element name="properties">
      <xsd:complexType>
        <xsd:sequence>
          <xsd:element name="documentManagement">
            <xsd:complexType>
              <xsd:all>
                <xsd:element ref="ns2:Business_x0020_Units"/>
                <xsd:element ref="ns3:Events" minOccurs="0"/>
                <xsd:element ref="ns2:Document_x0020_Typ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8127bf-6109-4958-a79f-e60a3113e2c3" elementFormDefault="qualified">
    <xsd:import namespace="http://schemas.microsoft.com/office/2006/documentManagement/types"/>
    <xsd:import namespace="http://schemas.microsoft.com/office/infopath/2007/PartnerControls"/>
    <xsd:element name="Business_x0020_Units" ma:index="2" ma:displayName="Business Units" ma:format="Dropdown" ma:internalName="Business_x0020_Units">
      <xsd:simpleType>
        <xsd:restriction base="dms:Choice">
          <xsd:enumeration value="Office of the Accountant-General"/>
          <xsd:enumeration value="Internal Audit Support"/>
          <xsd:enumeration value="Risk Management Support"/>
          <xsd:enumeration value="Technical Support Services"/>
          <xsd:enumeration value="Accounting Support and Reporting"/>
          <xsd:enumeration value="Capacity Building"/>
          <xsd:enumeration value="Specialised Audit Services"/>
          <xsd:enumeration value="Governance Monitoring and Enforcement"/>
          <xsd:enumeration value="MFMA Implementation"/>
        </xsd:restriction>
      </xsd:simpleType>
    </xsd:element>
    <xsd:element name="Document_x0020_Types" ma:index="4" nillable="true" ma:displayName="Document Types" ma:default="Presentations" ma:format="Dropdown" ma:internalName="Document_x0020_Types">
      <xsd:simpleType>
        <xsd:restriction base="dms:Choice">
          <xsd:enumeration value="Presentations"/>
          <xsd:enumeration value="Agenda"/>
          <xsd:enumeration value="Memo's"/>
          <xsd:enumeration value="Minutes"/>
          <xsd:enumeration value="Supporting Documentation"/>
          <xsd:enumeration value="Acts"/>
          <xsd:enumeration value="Templates"/>
          <xsd:enumeration value="Examples"/>
          <xsd:enumeration value="Downloads"/>
          <xsd:enumeration value="Other Topics"/>
          <xsd:enumeration value="Other"/>
        </xsd:restriction>
      </xsd:simpleType>
    </xsd:element>
  </xsd:schema>
  <xsd:schema xmlns:xsd="http://www.w3.org/2001/XMLSchema" xmlns:xs="http://www.w3.org/2001/XMLSchema" xmlns:dms="http://schemas.microsoft.com/office/2006/documentManagement/types" xmlns:pc="http://schemas.microsoft.com/office/infopath/2007/PartnerControls" targetNamespace="3e5b6d54-c5ee-4350-8039-c76fda178e64" elementFormDefault="qualified">
    <xsd:import namespace="http://schemas.microsoft.com/office/2006/documentManagement/types"/>
    <xsd:import namespace="http://schemas.microsoft.com/office/infopath/2007/PartnerControls"/>
    <xsd:element name="Events" ma:index="3" nillable="true" ma:displayName="Events" ma:list="cce59703-79cc-46cc-a9aa-0ebe653cd71a" ma:internalName="Events" ma:readOnly="false" ma:showField="Title" ma:web="a98127bf-6109-4958-a79f-e60a3113e2c3">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A56C6CC-5133-4BD3-857D-8FEEA48EBB8E}"/>
</file>

<file path=customXml/itemProps2.xml><?xml version="1.0" encoding="utf-8"?>
<ds:datastoreItem xmlns:ds="http://schemas.openxmlformats.org/officeDocument/2006/customXml" ds:itemID="{E7EEE3AE-17AB-4D54-9DDC-BE4063326375}"/>
</file>

<file path=customXml/itemProps3.xml><?xml version="1.0" encoding="utf-8"?>
<ds:datastoreItem xmlns:ds="http://schemas.openxmlformats.org/officeDocument/2006/customXml" ds:itemID="{A1B2639B-B88B-42E1-92CD-812346A94CB1}"/>
</file>

<file path=docProps/app.xml><?xml version="1.0" encoding="utf-8"?>
<Properties xmlns="http://schemas.openxmlformats.org/officeDocument/2006/extended-properties" xmlns:vt="http://schemas.openxmlformats.org/officeDocument/2006/docPropsVTypes">
  <Template/>
  <TotalTime>0</TotalTime>
  <Words>1090</Words>
  <Application>Microsoft Office PowerPoint</Application>
  <PresentationFormat>On-screen Show (4:3)</PresentationFormat>
  <Paragraphs>158</Paragraphs>
  <Slides>17</Slides>
  <Notes>2</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Ion</vt:lpstr>
      <vt:lpstr>Government Continuity</vt:lpstr>
      <vt:lpstr>Introduction</vt:lpstr>
      <vt:lpstr>PowerPoint Presentation</vt:lpstr>
      <vt:lpstr>PowerPoint Presentation</vt:lpstr>
      <vt:lpstr>Relationship in Risk Management</vt:lpstr>
      <vt:lpstr>Expectations  </vt:lpstr>
      <vt:lpstr>Government Continuity Forum Objectives (GCF)</vt:lpstr>
      <vt:lpstr>GCF Mandate</vt:lpstr>
      <vt:lpstr>GCF Key Deliverables </vt:lpstr>
      <vt:lpstr>GC Implementation approach through Streams</vt:lpstr>
      <vt:lpstr>Progress Made thus far</vt:lpstr>
      <vt:lpstr>Government Continuity Conference Work Streams</vt:lpstr>
      <vt:lpstr>Government Continuity Conference Work Streams</vt:lpstr>
      <vt:lpstr>Next on the Cards</vt:lpstr>
      <vt:lpstr>Key Success Indicators</vt:lpstr>
      <vt:lpstr>Conclusion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Government Continuity Presentation</dc:title>
  <dc:creator/>
  <cp:lastModifiedBy/>
  <cp:revision>1</cp:revision>
  <dcterms:created xsi:type="dcterms:W3CDTF">2016-03-16T06:07:06Z</dcterms:created>
  <dcterms:modified xsi:type="dcterms:W3CDTF">2016-09-01T11:55:54Z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0x01010028065B04DF6A0743B1DAE8D46F614228</vt:lpwstr>
  </property>
</Properties>
</file>