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1" r:id="rId5"/>
  </p:sldMasterIdLst>
  <p:notesMasterIdLst>
    <p:notesMasterId r:id="rId20"/>
  </p:notesMasterIdLst>
  <p:sldIdLst>
    <p:sldId id="256" r:id="rId6"/>
    <p:sldId id="264" r:id="rId7"/>
    <p:sldId id="275" r:id="rId8"/>
    <p:sldId id="260" r:id="rId9"/>
    <p:sldId id="266" r:id="rId10"/>
    <p:sldId id="267" r:id="rId11"/>
    <p:sldId id="268" r:id="rId12"/>
    <p:sldId id="271" r:id="rId13"/>
    <p:sldId id="272" r:id="rId14"/>
    <p:sldId id="273" r:id="rId15"/>
    <p:sldId id="274" r:id="rId16"/>
    <p:sldId id="269" r:id="rId17"/>
    <p:sldId id="270" r:id="rId18"/>
    <p:sldId id="263" r:id="rId19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0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81" autoAdjust="0"/>
    <p:restoredTop sz="91725" autoAdjust="0"/>
  </p:normalViewPr>
  <p:slideViewPr>
    <p:cSldViewPr>
      <p:cViewPr>
        <p:scale>
          <a:sx n="100" d="100"/>
          <a:sy n="100" d="100"/>
        </p:scale>
        <p:origin x="-552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C:\Users\5722\Documents\SOE%20consol%202016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Book1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I:\BR_ALM\13_Gov%20and%20Analysis\C_Treasury%20Ops\NEW%20I%20DRIVE%20(UNDER%20CONSTRUCTION)\SUBMISSIONS%202016\Sasfin%20Borrowers%20Forum\Annexure%20B-Credit%20Rating%20Downgrade%20Assessment%20on%20SOCs.xlsx" TargetMode="External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ZA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000" b="1" i="0" u="none" strike="noStrike" kern="1200" baseline="0" dirty="0" smtClean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1000" b="1" i="0" u="none" strike="noStrike" kern="1200" baseline="0" dirty="0" smtClean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Key financial performance indicators, 2011 -2019 (R’ Thousand)</a:t>
            </a:r>
          </a:p>
        </c:rich>
      </c:tx>
      <c:layout>
        <c:manualLayout>
          <c:xMode val="edge"/>
          <c:yMode val="edge"/>
          <c:x val="4.224168329122851E-4"/>
          <c:y val="9.2824477061123224E-3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0.1152470981485149"/>
          <c:y val="0.12923141347236827"/>
          <c:w val="0.82577527617704316"/>
          <c:h val="0.667392963243743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Sheet1!$A$328</c:f>
              <c:strCache>
                <c:ptCount val="1"/>
                <c:pt idx="0">
                  <c:v>Total Income</c:v>
                </c:pt>
              </c:strCache>
            </c:strRef>
          </c:tx>
          <c:invertIfNegative val="0"/>
          <c:cat>
            <c:strRef>
              <c:f>Sheet1!$H$1:$P$1</c:f>
              <c:strCache>
                <c:ptCount val="9"/>
                <c:pt idx="0">
                  <c:v>10/11</c:v>
                </c:pt>
                <c:pt idx="1">
                  <c:v>11/12</c:v>
                </c:pt>
                <c:pt idx="2">
                  <c:v>12/13</c:v>
                </c:pt>
                <c:pt idx="3">
                  <c:v>13/14</c:v>
                </c:pt>
                <c:pt idx="4">
                  <c:v>14/15</c:v>
                </c:pt>
                <c:pt idx="5">
                  <c:v>15/16</c:v>
                </c:pt>
                <c:pt idx="6">
                  <c:v>16/17</c:v>
                </c:pt>
                <c:pt idx="7">
                  <c:v>17/18</c:v>
                </c:pt>
                <c:pt idx="8">
                  <c:v>18/19</c:v>
                </c:pt>
              </c:strCache>
            </c:strRef>
          </c:cat>
          <c:val>
            <c:numRef>
              <c:f>Sheet1!$H$328:$P$328</c:f>
              <c:numCache>
                <c:formatCode>_(* #,##0_);_(* \(#,##0\);_(* "-"??_);_(@_)</c:formatCode>
                <c:ptCount val="9"/>
                <c:pt idx="0">
                  <c:v>193464437</c:v>
                </c:pt>
                <c:pt idx="1">
                  <c:v>231772359.64700001</c:v>
                </c:pt>
                <c:pt idx="2">
                  <c:v>262638616</c:v>
                </c:pt>
                <c:pt idx="3">
                  <c:v>287093806</c:v>
                </c:pt>
                <c:pt idx="4">
                  <c:v>302579077</c:v>
                </c:pt>
                <c:pt idx="5">
                  <c:v>321783660</c:v>
                </c:pt>
                <c:pt idx="6">
                  <c:v>360268833</c:v>
                </c:pt>
                <c:pt idx="7">
                  <c:v>414341082</c:v>
                </c:pt>
                <c:pt idx="8">
                  <c:v>458998351</c:v>
                </c:pt>
              </c:numCache>
            </c:numRef>
          </c:val>
        </c:ser>
        <c:ser>
          <c:idx val="1"/>
          <c:order val="1"/>
          <c:tx>
            <c:strRef>
              <c:f>Sheet1!$A$353</c:f>
              <c:strCache>
                <c:ptCount val="1"/>
                <c:pt idx="0">
                  <c:v>Total Costs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val>
            <c:numRef>
              <c:f>Sheet1!$H$353:$P$353</c:f>
              <c:numCache>
                <c:formatCode>_(* #,##0.00_);_(* \(#,##0.00\);_(* "-"??_);_(@_)</c:formatCode>
                <c:ptCount val="9"/>
                <c:pt idx="0">
                  <c:v>162947469</c:v>
                </c:pt>
                <c:pt idx="1">
                  <c:v>195507960.338</c:v>
                </c:pt>
                <c:pt idx="2">
                  <c:v>234477225</c:v>
                </c:pt>
                <c:pt idx="3">
                  <c:v>260825030</c:v>
                </c:pt>
                <c:pt idx="4">
                  <c:v>294918835</c:v>
                </c:pt>
                <c:pt idx="5">
                  <c:v>297339309</c:v>
                </c:pt>
                <c:pt idx="6">
                  <c:v>329034144</c:v>
                </c:pt>
                <c:pt idx="7">
                  <c:v>380158131</c:v>
                </c:pt>
                <c:pt idx="8">
                  <c:v>399693380</c:v>
                </c:pt>
              </c:numCache>
            </c:numRef>
          </c:val>
        </c:ser>
        <c:ser>
          <c:idx val="2"/>
          <c:order val="2"/>
          <c:tx>
            <c:strRef>
              <c:f>Sheet1!$A$336</c:f>
              <c:strCache>
                <c:ptCount val="1"/>
                <c:pt idx="0">
                  <c:v>Net Profit/ (Loss) 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val>
            <c:numRef>
              <c:f>Sheet1!$H$336:$P$336</c:f>
              <c:numCache>
                <c:formatCode>_(* #,##0_);_(* \(#,##0\);_(* "-"??_);_(@_)</c:formatCode>
                <c:ptCount val="9"/>
                <c:pt idx="0">
                  <c:v>14567282</c:v>
                </c:pt>
                <c:pt idx="1">
                  <c:v>17921011.914999999</c:v>
                </c:pt>
                <c:pt idx="2">
                  <c:v>12212263</c:v>
                </c:pt>
                <c:pt idx="3">
                  <c:v>9093073</c:v>
                </c:pt>
                <c:pt idx="4">
                  <c:v>-8778120</c:v>
                </c:pt>
                <c:pt idx="5">
                  <c:v>1258591.92</c:v>
                </c:pt>
                <c:pt idx="6">
                  <c:v>-2322063</c:v>
                </c:pt>
                <c:pt idx="7">
                  <c:v>6095493</c:v>
                </c:pt>
                <c:pt idx="8">
                  <c:v>4684813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4305152"/>
        <c:axId val="224306688"/>
      </c:barChart>
      <c:lineChart>
        <c:grouping val="standard"/>
        <c:varyColors val="0"/>
        <c:ser>
          <c:idx val="3"/>
          <c:order val="3"/>
          <c:tx>
            <c:strRef>
              <c:f>Sheet1!$A$348</c:f>
              <c:strCache>
                <c:ptCount val="1"/>
                <c:pt idx="0">
                  <c:v>Net profit margin (RHS) - CP 2016/17</c:v>
                </c:pt>
              </c:strCache>
            </c:strRef>
          </c:tx>
          <c:marker>
            <c:symbol val="none"/>
          </c:marker>
          <c:cat>
            <c:strRef>
              <c:f>Sheet1!$L$1:$P$1</c:f>
              <c:strCache>
                <c:ptCount val="5"/>
                <c:pt idx="0">
                  <c:v>14/15</c:v>
                </c:pt>
                <c:pt idx="1">
                  <c:v>15/16</c:v>
                </c:pt>
                <c:pt idx="2">
                  <c:v>16/17</c:v>
                </c:pt>
                <c:pt idx="3">
                  <c:v>17/18</c:v>
                </c:pt>
                <c:pt idx="4">
                  <c:v>18/19</c:v>
                </c:pt>
              </c:strCache>
            </c:strRef>
          </c:cat>
          <c:val>
            <c:numRef>
              <c:f>Sheet1!$H$348:$P$348</c:f>
              <c:numCache>
                <c:formatCode>0.0%</c:formatCode>
                <c:ptCount val="9"/>
                <c:pt idx="0">
                  <c:v>8.0024664720614952E-2</c:v>
                </c:pt>
                <c:pt idx="1">
                  <c:v>8.1121516341130684E-2</c:v>
                </c:pt>
                <c:pt idx="2">
                  <c:v>4.7908601740247581E-2</c:v>
                </c:pt>
                <c:pt idx="3">
                  <c:v>3.2585982412734284E-2</c:v>
                </c:pt>
                <c:pt idx="4">
                  <c:v>-2.9985893193095463E-2</c:v>
                </c:pt>
                <c:pt idx="5">
                  <c:v>3.9664398210524738E-3</c:v>
                </c:pt>
                <c:pt idx="6">
                  <c:v>-6.5749631990436085E-3</c:v>
                </c:pt>
                <c:pt idx="7">
                  <c:v>1.4948169532188239E-2</c:v>
                </c:pt>
                <c:pt idx="8">
                  <c:v>1.0353794071426628E-2</c:v>
                </c:pt>
              </c:numCache>
            </c:numRef>
          </c:val>
          <c:smooth val="1"/>
        </c:ser>
        <c:ser>
          <c:idx val="4"/>
          <c:order val="4"/>
          <c:tx>
            <c:strRef>
              <c:f>Sheet1!$A$350</c:f>
              <c:strCache>
                <c:ptCount val="1"/>
                <c:pt idx="0">
                  <c:v>Net profit margin (RHS) - CP 2015/16</c:v>
                </c:pt>
              </c:strCache>
            </c:strRef>
          </c:tx>
          <c:spPr>
            <a:ln>
              <a:solidFill>
                <a:schemeClr val="bg1">
                  <a:lumMod val="50000"/>
                </a:schemeClr>
              </a:solidFill>
            </a:ln>
          </c:spPr>
          <c:marker>
            <c:symbol val="none"/>
          </c:marker>
          <c:dPt>
            <c:idx val="4"/>
            <c:bubble3D val="0"/>
            <c:spPr>
              <a:ln>
                <a:solidFill>
                  <a:schemeClr val="bg1">
                    <a:lumMod val="50000"/>
                  </a:schemeClr>
                </a:solidFill>
                <a:prstDash val="dash"/>
              </a:ln>
            </c:spPr>
          </c:dPt>
          <c:dPt>
            <c:idx val="5"/>
            <c:bubble3D val="0"/>
            <c:spPr>
              <a:ln>
                <a:solidFill>
                  <a:schemeClr val="bg1">
                    <a:lumMod val="50000"/>
                  </a:schemeClr>
                </a:solidFill>
                <a:prstDash val="dash"/>
              </a:ln>
            </c:spPr>
          </c:dPt>
          <c:dPt>
            <c:idx val="6"/>
            <c:bubble3D val="0"/>
            <c:spPr>
              <a:ln>
                <a:solidFill>
                  <a:schemeClr val="bg1">
                    <a:lumMod val="50000"/>
                  </a:schemeClr>
                </a:solidFill>
                <a:prstDash val="dash"/>
              </a:ln>
            </c:spPr>
          </c:dPt>
          <c:dPt>
            <c:idx val="7"/>
            <c:bubble3D val="0"/>
            <c:spPr>
              <a:ln>
                <a:solidFill>
                  <a:schemeClr val="bg1">
                    <a:lumMod val="50000"/>
                  </a:schemeClr>
                </a:solidFill>
                <a:prstDash val="dash"/>
              </a:ln>
            </c:spPr>
          </c:dPt>
          <c:val>
            <c:numRef>
              <c:f>Sheet1!$H$350:$O$350</c:f>
              <c:numCache>
                <c:formatCode>0.0%</c:formatCode>
                <c:ptCount val="8"/>
                <c:pt idx="0">
                  <c:v>8.0024664720614952E-2</c:v>
                </c:pt>
                <c:pt idx="1">
                  <c:v>8.1121516341130684E-2</c:v>
                </c:pt>
                <c:pt idx="2">
                  <c:v>4.7908601740247581E-2</c:v>
                </c:pt>
                <c:pt idx="3">
                  <c:v>3.2585982412734284E-2</c:v>
                </c:pt>
                <c:pt idx="4">
                  <c:v>-0.03</c:v>
                </c:pt>
                <c:pt idx="5">
                  <c:v>1.0823532827560701E-2</c:v>
                </c:pt>
                <c:pt idx="6">
                  <c:v>5.0772996420122701E-2</c:v>
                </c:pt>
                <c:pt idx="7">
                  <c:v>8.1816516823590521E-2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4310016"/>
        <c:axId val="224308224"/>
      </c:lineChart>
      <c:catAx>
        <c:axId val="224305152"/>
        <c:scaling>
          <c:orientation val="minMax"/>
        </c:scaling>
        <c:delete val="0"/>
        <c:axPos val="b"/>
        <c:majorTickMark val="out"/>
        <c:minorTickMark val="none"/>
        <c:tickLblPos val="low"/>
        <c:crossAx val="224306688"/>
        <c:crosses val="autoZero"/>
        <c:auto val="1"/>
        <c:lblAlgn val="ctr"/>
        <c:lblOffset val="100"/>
        <c:noMultiLvlLbl val="0"/>
      </c:catAx>
      <c:valAx>
        <c:axId val="224306688"/>
        <c:scaling>
          <c:orientation val="minMax"/>
        </c:scaling>
        <c:delete val="0"/>
        <c:axPos val="l"/>
        <c:majorGridlines/>
        <c:numFmt formatCode="_(* #,##0_);_(* \(#,##0\);_(* &quot;-&quot;??_);_(@_)" sourceLinked="1"/>
        <c:majorTickMark val="out"/>
        <c:minorTickMark val="none"/>
        <c:tickLblPos val="nextTo"/>
        <c:crossAx val="224305152"/>
        <c:crosses val="autoZero"/>
        <c:crossBetween val="between"/>
      </c:valAx>
      <c:valAx>
        <c:axId val="224308224"/>
        <c:scaling>
          <c:orientation val="minMax"/>
        </c:scaling>
        <c:delete val="0"/>
        <c:axPos val="r"/>
        <c:numFmt formatCode="0.0%" sourceLinked="1"/>
        <c:majorTickMark val="out"/>
        <c:minorTickMark val="none"/>
        <c:tickLblPos val="nextTo"/>
        <c:crossAx val="224310016"/>
        <c:crosses val="max"/>
        <c:crossBetween val="between"/>
      </c:valAx>
      <c:catAx>
        <c:axId val="224310016"/>
        <c:scaling>
          <c:orientation val="minMax"/>
        </c:scaling>
        <c:delete val="1"/>
        <c:axPos val="b"/>
        <c:majorTickMark val="out"/>
        <c:minorTickMark val="none"/>
        <c:tickLblPos val="nextTo"/>
        <c:crossAx val="224308224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"/>
          <c:y val="0.81886847477398661"/>
          <c:w val="1"/>
          <c:h val="0.18113170197159698"/>
        </c:manualLayout>
      </c:layout>
      <c:overlay val="0"/>
    </c:legend>
    <c:plotVisOnly val="1"/>
    <c:dispBlanksAs val="gap"/>
    <c:showDLblsOverMax val="0"/>
  </c:chart>
  <c:spPr>
    <a:ln>
      <a:solidFill>
        <a:schemeClr val="bg1">
          <a:lumMod val="50000"/>
        </a:schemeClr>
      </a:solidFill>
    </a:ln>
  </c:spPr>
  <c:txPr>
    <a:bodyPr/>
    <a:lstStyle/>
    <a:p>
      <a:pPr>
        <a:defRPr sz="1000">
          <a:latin typeface="Arial" pitchFamily="34" charset="0"/>
          <a:cs typeface="Arial" pitchFamily="34" charset="0"/>
        </a:defRPr>
      </a:pPr>
      <a:endParaRPr lang="en-US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ZA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1000" dirty="0"/>
              <a:t>Financial leverage, 2011 -</a:t>
            </a:r>
            <a:r>
              <a:rPr lang="en-US" sz="1000" dirty="0" smtClean="0"/>
              <a:t>2019 </a:t>
            </a:r>
            <a:r>
              <a:rPr lang="en-US" sz="1000" b="1" i="0" baseline="0" dirty="0" smtClean="0">
                <a:effectLst/>
              </a:rPr>
              <a:t>(R’ Thousand)</a:t>
            </a:r>
            <a:endParaRPr lang="en-ZA" sz="1000" dirty="0" smtClean="0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1000" dirty="0" smtClean="0"/>
              <a:t> </a:t>
            </a:r>
            <a:endParaRPr lang="en-ZA" sz="1000" dirty="0"/>
          </a:p>
        </c:rich>
      </c:tx>
      <c:layout>
        <c:manualLayout>
          <c:xMode val="edge"/>
          <c:yMode val="edge"/>
          <c:x val="1.4538239712495599E-3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2208715939774807"/>
          <c:y val="0.10227343850280428"/>
          <c:w val="0.81893521492780996"/>
          <c:h val="0.699471040913265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Sheet1!$A$340</c:f>
              <c:strCache>
                <c:ptCount val="1"/>
                <c:pt idx="0">
                  <c:v>Total Liabilities</c:v>
                </c:pt>
              </c:strCache>
            </c:strRef>
          </c:tx>
          <c:invertIfNegative val="0"/>
          <c:cat>
            <c:strRef>
              <c:f>Sheet1!$H$1:$P$1</c:f>
              <c:strCache>
                <c:ptCount val="9"/>
                <c:pt idx="0">
                  <c:v>10/11</c:v>
                </c:pt>
                <c:pt idx="1">
                  <c:v>11/12</c:v>
                </c:pt>
                <c:pt idx="2">
                  <c:v>12/13</c:v>
                </c:pt>
                <c:pt idx="3">
                  <c:v>13/14</c:v>
                </c:pt>
                <c:pt idx="4">
                  <c:v>14/15</c:v>
                </c:pt>
                <c:pt idx="5">
                  <c:v>15/16</c:v>
                </c:pt>
                <c:pt idx="6">
                  <c:v>16/17</c:v>
                </c:pt>
                <c:pt idx="7">
                  <c:v>17/18</c:v>
                </c:pt>
                <c:pt idx="8">
                  <c:v>18/19</c:v>
                </c:pt>
              </c:strCache>
            </c:strRef>
          </c:cat>
          <c:val>
            <c:numRef>
              <c:f>Sheet1!$H$340:$P$340</c:f>
              <c:numCache>
                <c:formatCode>_(* #,##0_);_(* \(#,##0\);_(* "-"??_);_(@_)</c:formatCode>
                <c:ptCount val="9"/>
                <c:pt idx="0">
                  <c:v>422951371</c:v>
                </c:pt>
                <c:pt idx="1">
                  <c:v>470671484.99400002</c:v>
                </c:pt>
                <c:pt idx="2">
                  <c:v>543700517</c:v>
                </c:pt>
                <c:pt idx="3">
                  <c:v>633614449</c:v>
                </c:pt>
                <c:pt idx="4">
                  <c:v>737131909</c:v>
                </c:pt>
                <c:pt idx="5">
                  <c:v>824380765.42077994</c:v>
                </c:pt>
                <c:pt idx="6">
                  <c:v>900707302</c:v>
                </c:pt>
                <c:pt idx="7">
                  <c:v>994218515</c:v>
                </c:pt>
                <c:pt idx="8">
                  <c:v>1045554936</c:v>
                </c:pt>
              </c:numCache>
            </c:numRef>
          </c:val>
        </c:ser>
        <c:ser>
          <c:idx val="1"/>
          <c:order val="1"/>
          <c:tx>
            <c:strRef>
              <c:f>Sheet1!$A$338</c:f>
              <c:strCache>
                <c:ptCount val="1"/>
                <c:pt idx="0">
                  <c:v>Equity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cat>
            <c:strRef>
              <c:f>Sheet1!$H$1:$P$1</c:f>
              <c:strCache>
                <c:ptCount val="9"/>
                <c:pt idx="0">
                  <c:v>10/11</c:v>
                </c:pt>
                <c:pt idx="1">
                  <c:v>11/12</c:v>
                </c:pt>
                <c:pt idx="2">
                  <c:v>12/13</c:v>
                </c:pt>
                <c:pt idx="3">
                  <c:v>13/14</c:v>
                </c:pt>
                <c:pt idx="4">
                  <c:v>14/15</c:v>
                </c:pt>
                <c:pt idx="5">
                  <c:v>15/16</c:v>
                </c:pt>
                <c:pt idx="6">
                  <c:v>16/17</c:v>
                </c:pt>
                <c:pt idx="7">
                  <c:v>17/18</c:v>
                </c:pt>
                <c:pt idx="8">
                  <c:v>18/19</c:v>
                </c:pt>
              </c:strCache>
            </c:strRef>
          </c:cat>
          <c:val>
            <c:numRef>
              <c:f>Sheet1!$H$338:$P$338</c:f>
              <c:numCache>
                <c:formatCode>_(* #,##0_);_(* \(#,##0\);_(* "-"??_);_(@_)</c:formatCode>
                <c:ptCount val="9"/>
                <c:pt idx="0">
                  <c:v>216698813.49000001</c:v>
                </c:pt>
                <c:pt idx="1">
                  <c:v>239385764.92500001</c:v>
                </c:pt>
                <c:pt idx="2">
                  <c:v>256613842</c:v>
                </c:pt>
                <c:pt idx="3">
                  <c:v>277054108</c:v>
                </c:pt>
                <c:pt idx="4">
                  <c:v>305110546</c:v>
                </c:pt>
                <c:pt idx="5">
                  <c:v>369070879.24722999</c:v>
                </c:pt>
                <c:pt idx="6">
                  <c:v>333853651</c:v>
                </c:pt>
                <c:pt idx="7">
                  <c:v>341478257</c:v>
                </c:pt>
                <c:pt idx="8">
                  <c:v>347408602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3576320"/>
        <c:axId val="193582208"/>
      </c:barChart>
      <c:lineChart>
        <c:grouping val="standard"/>
        <c:varyColors val="0"/>
        <c:ser>
          <c:idx val="2"/>
          <c:order val="2"/>
          <c:tx>
            <c:strRef>
              <c:f>Sheet1!$A$346</c:f>
              <c:strCache>
                <c:ptCount val="1"/>
                <c:pt idx="0">
                  <c:v>Debt ratio (RHS) - CP 2016/17</c:v>
                </c:pt>
              </c:strCache>
            </c:strRef>
          </c:tx>
          <c:marker>
            <c:symbol val="none"/>
          </c:marker>
          <c:val>
            <c:numRef>
              <c:f>Sheet1!$H$346:$P$346</c:f>
              <c:numCache>
                <c:formatCode>0.0%</c:formatCode>
                <c:ptCount val="9"/>
                <c:pt idx="0">
                  <c:v>0.66122293544504929</c:v>
                </c:pt>
                <c:pt idx="1">
                  <c:v>0.66286414465359444</c:v>
                </c:pt>
                <c:pt idx="2">
                  <c:v>0.6793587270553384</c:v>
                </c:pt>
                <c:pt idx="3">
                  <c:v>0.69576875334209276</c:v>
                </c:pt>
                <c:pt idx="4">
                  <c:v>0.70725569292536228</c:v>
                </c:pt>
                <c:pt idx="5">
                  <c:v>0.70102957383729547</c:v>
                </c:pt>
                <c:pt idx="6">
                  <c:v>0.7295763121693366</c:v>
                </c:pt>
                <c:pt idx="7">
                  <c:v>0.7442894220461681</c:v>
                </c:pt>
                <c:pt idx="8">
                  <c:v>0.75054531466454977</c:v>
                </c:pt>
              </c:numCache>
            </c:numRef>
          </c:val>
          <c:smooth val="1"/>
        </c:ser>
        <c:ser>
          <c:idx val="3"/>
          <c:order val="3"/>
          <c:tx>
            <c:strRef>
              <c:f>Sheet1!$A$347</c:f>
              <c:strCache>
                <c:ptCount val="1"/>
                <c:pt idx="0">
                  <c:v>Debt ratio (RHS) - CP 2015/16</c:v>
                </c:pt>
              </c:strCache>
            </c:strRef>
          </c:tx>
          <c:spPr>
            <a:ln>
              <a:solidFill>
                <a:schemeClr val="bg1">
                  <a:lumMod val="50000"/>
                </a:schemeClr>
              </a:solidFill>
            </a:ln>
          </c:spPr>
          <c:marker>
            <c:symbol val="none"/>
          </c:marker>
          <c:val>
            <c:numRef>
              <c:f>Sheet1!$H$347:$O$347</c:f>
              <c:numCache>
                <c:formatCode>0.0%</c:formatCode>
                <c:ptCount val="8"/>
                <c:pt idx="0">
                  <c:v>0.66122293544504929</c:v>
                </c:pt>
                <c:pt idx="1">
                  <c:v>0.66286414465359444</c:v>
                </c:pt>
                <c:pt idx="2">
                  <c:v>0.68075555533545296</c:v>
                </c:pt>
                <c:pt idx="3">
                  <c:v>0.69599819605111091</c:v>
                </c:pt>
                <c:pt idx="4">
                  <c:v>0.70725569292536228</c:v>
                </c:pt>
                <c:pt idx="5">
                  <c:v>0.71987528597930039</c:v>
                </c:pt>
                <c:pt idx="6">
                  <c:v>0.72240560937907639</c:v>
                </c:pt>
                <c:pt idx="7">
                  <c:v>0.72081480725798142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3585536"/>
        <c:axId val="193583744"/>
      </c:lineChart>
      <c:catAx>
        <c:axId val="193576320"/>
        <c:scaling>
          <c:orientation val="minMax"/>
        </c:scaling>
        <c:delete val="0"/>
        <c:axPos val="b"/>
        <c:majorTickMark val="out"/>
        <c:minorTickMark val="none"/>
        <c:tickLblPos val="nextTo"/>
        <c:crossAx val="193582208"/>
        <c:crosses val="autoZero"/>
        <c:auto val="1"/>
        <c:lblAlgn val="ctr"/>
        <c:lblOffset val="100"/>
        <c:noMultiLvlLbl val="0"/>
      </c:catAx>
      <c:valAx>
        <c:axId val="193582208"/>
        <c:scaling>
          <c:orientation val="minMax"/>
        </c:scaling>
        <c:delete val="0"/>
        <c:axPos val="l"/>
        <c:majorGridlines/>
        <c:numFmt formatCode="_(* #,##0_);_(* \(#,##0\);_(* &quot;-&quot;??_);_(@_)" sourceLinked="1"/>
        <c:majorTickMark val="out"/>
        <c:minorTickMark val="none"/>
        <c:tickLblPos val="nextTo"/>
        <c:crossAx val="193576320"/>
        <c:crosses val="autoZero"/>
        <c:crossBetween val="between"/>
      </c:valAx>
      <c:valAx>
        <c:axId val="193583744"/>
        <c:scaling>
          <c:orientation val="minMax"/>
        </c:scaling>
        <c:delete val="0"/>
        <c:axPos val="r"/>
        <c:numFmt formatCode="0.0%" sourceLinked="1"/>
        <c:majorTickMark val="out"/>
        <c:minorTickMark val="none"/>
        <c:tickLblPos val="nextTo"/>
        <c:crossAx val="193585536"/>
        <c:crosses val="max"/>
        <c:crossBetween val="between"/>
      </c:valAx>
      <c:catAx>
        <c:axId val="193585536"/>
        <c:scaling>
          <c:orientation val="minMax"/>
        </c:scaling>
        <c:delete val="1"/>
        <c:axPos val="b"/>
        <c:majorTickMark val="out"/>
        <c:minorTickMark val="none"/>
        <c:tickLblPos val="nextTo"/>
        <c:crossAx val="193583744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3.3888471104442125E-2"/>
          <c:y val="0.86535688247302422"/>
          <c:w val="0.96611152889555785"/>
          <c:h val="0.13039734616506271"/>
        </c:manualLayout>
      </c:layout>
      <c:overlay val="0"/>
    </c:legend>
    <c:plotVisOnly val="1"/>
    <c:dispBlanksAs val="gap"/>
    <c:showDLblsOverMax val="0"/>
  </c:chart>
  <c:spPr>
    <a:ln>
      <a:solidFill>
        <a:sysClr val="window" lastClr="FFFFFF">
          <a:lumMod val="75000"/>
        </a:sysClr>
      </a:solidFill>
    </a:ln>
  </c:spPr>
  <c:txPr>
    <a:bodyPr/>
    <a:lstStyle/>
    <a:p>
      <a:pPr>
        <a:defRPr sz="800"/>
      </a:pPr>
      <a:endParaRPr lang="en-US"/>
    </a:p>
  </c:tx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Z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1021151870694675"/>
          <c:y val="0.13234944590259551"/>
          <c:w val="0.87065627549079505"/>
          <c:h val="0.709375182268883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Sheet1!$B$5</c:f>
              <c:strCache>
                <c:ptCount val="1"/>
                <c:pt idx="0">
                  <c:v>CAPEX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cat>
            <c:strRef>
              <c:f>Sheet1!$C$4:$K$4</c:f>
              <c:strCache>
                <c:ptCount val="9"/>
                <c:pt idx="0">
                  <c:v>10/11</c:v>
                </c:pt>
                <c:pt idx="1">
                  <c:v>11/12</c:v>
                </c:pt>
                <c:pt idx="2">
                  <c:v>12/13</c:v>
                </c:pt>
                <c:pt idx="3">
                  <c:v>13/14</c:v>
                </c:pt>
                <c:pt idx="4">
                  <c:v>14/15</c:v>
                </c:pt>
                <c:pt idx="5">
                  <c:v>15/16</c:v>
                </c:pt>
                <c:pt idx="6">
                  <c:v>16/17</c:v>
                </c:pt>
                <c:pt idx="7">
                  <c:v>17/18</c:v>
                </c:pt>
                <c:pt idx="8">
                  <c:v>18/19</c:v>
                </c:pt>
              </c:strCache>
            </c:strRef>
          </c:cat>
          <c:val>
            <c:numRef>
              <c:f>Sheet1!$C$5:$K$5</c:f>
              <c:numCache>
                <c:formatCode>_ * #,##0_ ;_ * \-#,##0_ ;_ * "-"??_ ;_ @_ </c:formatCode>
                <c:ptCount val="9"/>
                <c:pt idx="0">
                  <c:v>68092357</c:v>
                </c:pt>
                <c:pt idx="1">
                  <c:v>83788256.849999994</c:v>
                </c:pt>
                <c:pt idx="2">
                  <c:v>95769123</c:v>
                </c:pt>
                <c:pt idx="3">
                  <c:v>101197711</c:v>
                </c:pt>
                <c:pt idx="4">
                  <c:v>106287640</c:v>
                </c:pt>
                <c:pt idx="5">
                  <c:v>109906207</c:v>
                </c:pt>
                <c:pt idx="6">
                  <c:v>104590811</c:v>
                </c:pt>
                <c:pt idx="7">
                  <c:v>125566940</c:v>
                </c:pt>
                <c:pt idx="8">
                  <c:v>129260572</c:v>
                </c:pt>
              </c:numCache>
            </c:numRef>
          </c:val>
        </c:ser>
        <c:ser>
          <c:idx val="1"/>
          <c:order val="1"/>
          <c:tx>
            <c:strRef>
              <c:f>Sheet1!$B$6</c:f>
              <c:strCache>
                <c:ptCount val="1"/>
                <c:pt idx="0">
                  <c:v>Net Cash From Operations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invertIfNegative val="0"/>
          <c:cat>
            <c:strRef>
              <c:f>Sheet1!$C$4:$K$4</c:f>
              <c:strCache>
                <c:ptCount val="9"/>
                <c:pt idx="0">
                  <c:v>10/11</c:v>
                </c:pt>
                <c:pt idx="1">
                  <c:v>11/12</c:v>
                </c:pt>
                <c:pt idx="2">
                  <c:v>12/13</c:v>
                </c:pt>
                <c:pt idx="3">
                  <c:v>13/14</c:v>
                </c:pt>
                <c:pt idx="4">
                  <c:v>14/15</c:v>
                </c:pt>
                <c:pt idx="5">
                  <c:v>15/16</c:v>
                </c:pt>
                <c:pt idx="6">
                  <c:v>16/17</c:v>
                </c:pt>
                <c:pt idx="7">
                  <c:v>17/18</c:v>
                </c:pt>
                <c:pt idx="8">
                  <c:v>18/19</c:v>
                </c:pt>
              </c:strCache>
            </c:strRef>
          </c:cat>
          <c:val>
            <c:numRef>
              <c:f>Sheet1!$C$6:$K$6</c:f>
              <c:numCache>
                <c:formatCode>_ * #,##0_ ;_ * \-#,##0_ ;_ * "-"??_ ;_ @_ </c:formatCode>
                <c:ptCount val="9"/>
                <c:pt idx="0">
                  <c:v>23602339</c:v>
                </c:pt>
                <c:pt idx="1">
                  <c:v>63060038.965999998</c:v>
                </c:pt>
                <c:pt idx="2">
                  <c:v>55189585</c:v>
                </c:pt>
                <c:pt idx="3">
                  <c:v>51057012</c:v>
                </c:pt>
                <c:pt idx="4">
                  <c:v>57787436</c:v>
                </c:pt>
                <c:pt idx="5">
                  <c:v>62336121</c:v>
                </c:pt>
                <c:pt idx="6">
                  <c:v>75511810</c:v>
                </c:pt>
                <c:pt idx="7">
                  <c:v>82553077</c:v>
                </c:pt>
                <c:pt idx="8">
                  <c:v>93818180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3651072"/>
        <c:axId val="193652608"/>
      </c:barChart>
      <c:catAx>
        <c:axId val="193651072"/>
        <c:scaling>
          <c:orientation val="minMax"/>
        </c:scaling>
        <c:delete val="0"/>
        <c:axPos val="b"/>
        <c:majorTickMark val="out"/>
        <c:minorTickMark val="none"/>
        <c:tickLblPos val="nextTo"/>
        <c:crossAx val="193652608"/>
        <c:crosses val="autoZero"/>
        <c:auto val="1"/>
        <c:lblAlgn val="ctr"/>
        <c:lblOffset val="100"/>
        <c:noMultiLvlLbl val="0"/>
      </c:catAx>
      <c:valAx>
        <c:axId val="193652608"/>
        <c:scaling>
          <c:orientation val="minMax"/>
        </c:scaling>
        <c:delete val="0"/>
        <c:axPos val="l"/>
        <c:majorGridlines/>
        <c:numFmt formatCode="_ * #,##0_ ;_ * \-#,##0_ ;_ * &quot;-&quot;??_ ;_ @_ " sourceLinked="1"/>
        <c:majorTickMark val="out"/>
        <c:minorTickMark val="none"/>
        <c:tickLblPos val="nextTo"/>
        <c:crossAx val="193651072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spPr>
    <a:ln>
      <a:solidFill>
        <a:schemeClr val="bg1">
          <a:lumMod val="75000"/>
        </a:schemeClr>
      </a:solidFill>
    </a:ln>
  </c:spPr>
  <c:txPr>
    <a:bodyPr/>
    <a:lstStyle/>
    <a:p>
      <a:pPr>
        <a:defRPr sz="800"/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ZA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en-ZA" dirty="0">
                <a:latin typeface="Arial" panose="020B0604020202020204" pitchFamily="34" charset="0"/>
                <a:cs typeface="Arial" panose="020B0604020202020204" pitchFamily="34" charset="0"/>
              </a:rPr>
              <a:t>SOCs' Debt</a:t>
            </a:r>
            <a:r>
              <a:rPr lang="en-ZA" baseline="0" dirty="0">
                <a:latin typeface="Arial" panose="020B0604020202020204" pitchFamily="34" charset="0"/>
                <a:cs typeface="Arial" panose="020B0604020202020204" pitchFamily="34" charset="0"/>
              </a:rPr>
              <a:t> At Risk </a:t>
            </a:r>
            <a:r>
              <a:rPr lang="en-ZA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due </a:t>
            </a:r>
            <a:r>
              <a:rPr lang="en-ZA" baseline="0" dirty="0">
                <a:latin typeface="Arial" panose="020B0604020202020204" pitchFamily="34" charset="0"/>
                <a:cs typeface="Arial" panose="020B0604020202020204" pitchFamily="34" charset="0"/>
              </a:rPr>
              <a:t>to Sovereign Downgrade </a:t>
            </a:r>
            <a:endParaRPr lang="en-ZA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2484559800395321"/>
          <c:y val="3.5457775234000379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txPr>
              <a:bodyPr/>
              <a:lstStyle/>
              <a:p>
                <a:pPr>
                  <a:defRPr sz="120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'[Annexure B-Credit Rating Downgrade Assessment on SOCs.xlsx]Sheet2'!$G$28:$G$30</c:f>
              <c:strCache>
                <c:ptCount val="3"/>
                <c:pt idx="0">
                  <c:v>Creditors raising concerns due to downgrade (54%)</c:v>
                </c:pt>
                <c:pt idx="1">
                  <c:v>Mitigated by SOCs (40%)</c:v>
                </c:pt>
                <c:pt idx="2">
                  <c:v>Government guarantees or cash transfer (6%)</c:v>
                </c:pt>
              </c:strCache>
            </c:strRef>
          </c:cat>
          <c:val>
            <c:numRef>
              <c:f>'[Annexure B-Credit Rating Downgrade Assessment on SOCs.xlsx]Sheet2'!$H$28:$H$30</c:f>
              <c:numCache>
                <c:formatCode>0.00%</c:formatCode>
                <c:ptCount val="3"/>
                <c:pt idx="0">
                  <c:v>0.53900000000000003</c:v>
                </c:pt>
                <c:pt idx="1">
                  <c:v>0.39700000000000002</c:v>
                </c:pt>
                <c:pt idx="2">
                  <c:v>6.4000000000000001E-2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7242394157252083"/>
          <c:y val="0.23058420822397199"/>
          <c:w val="0.31888040625356612"/>
          <c:h val="0.56772047244094492"/>
        </c:manualLayout>
      </c:layout>
      <c:overlay val="0"/>
      <c:txPr>
        <a:bodyPr/>
        <a:lstStyle/>
        <a:p>
          <a:pPr>
            <a:defRPr>
              <a:latin typeface="Arial" panose="020B0604020202020204" pitchFamily="34" charset="0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ln w="19050">
      <a:solidFill>
        <a:sysClr val="windowText" lastClr="000000"/>
      </a:solidFill>
    </a:ln>
  </c:spPr>
  <c:externalData r:id="rId2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0.82609</cdr:x>
      <cdr:y>0.17949</cdr:y>
    </cdr:from>
    <cdr:to>
      <cdr:x>0.83893</cdr:x>
      <cdr:y>0.50594</cdr:y>
    </cdr:to>
    <cdr:cxnSp macro="">
      <cdr:nvCxnSpPr>
        <cdr:cNvPr id="3" name="Straight Arrow Connector 2"/>
        <cdr:cNvCxnSpPr/>
      </cdr:nvCxnSpPr>
      <cdr:spPr bwMode="auto">
        <a:xfrm xmlns:a="http://schemas.openxmlformats.org/drawingml/2006/main">
          <a:off x="6840760" y="504056"/>
          <a:ext cx="106379" cy="916776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19050" cap="flat" cmpd="sng" algn="ctr">
          <a:solidFill>
            <a:srgbClr val="FF0000"/>
          </a:solidFill>
          <a:prstDash val="dash"/>
          <a:round/>
          <a:headEnd type="none" w="med" len="med"/>
          <a:tailEnd type="arrow"/>
        </a:ln>
        <a:effectLst xmlns:a="http://schemas.openxmlformats.org/drawingml/2006/main"/>
      </cdr:spPr>
    </cdr:cxnSp>
  </cdr:relSizeAnchor>
  <cdr:relSizeAnchor xmlns:cdr="http://schemas.openxmlformats.org/drawingml/2006/chartDrawing">
    <cdr:from>
      <cdr:x>0.8</cdr:x>
      <cdr:y>0.12969</cdr:y>
    </cdr:from>
    <cdr:to>
      <cdr:x>0.86127</cdr:x>
      <cdr:y>0.56376</cdr:y>
    </cdr:to>
    <cdr:sp macro="" textlink="">
      <cdr:nvSpPr>
        <cdr:cNvPr id="5" name="Oval 4"/>
        <cdr:cNvSpPr/>
      </cdr:nvSpPr>
      <cdr:spPr bwMode="auto">
        <a:xfrm xmlns:a="http://schemas.openxmlformats.org/drawingml/2006/main" rot="21293259">
          <a:off x="6624736" y="364207"/>
          <a:ext cx="507372" cy="121902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19050" cap="flat" cmpd="sng" algn="ctr">
          <a:solidFill>
            <a:srgbClr val="FF0000"/>
          </a:solidFill>
          <a:prstDash val="dash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0.62941</cdr:x>
      <cdr:y>0.14015</cdr:y>
    </cdr:from>
    <cdr:to>
      <cdr:x>0.9206</cdr:x>
      <cdr:y>0.32327</cdr:y>
    </cdr:to>
    <cdr:sp macro="" textlink="">
      <cdr:nvSpPr>
        <cdr:cNvPr id="2" name="Oval 1"/>
        <cdr:cNvSpPr/>
      </cdr:nvSpPr>
      <cdr:spPr bwMode="auto">
        <a:xfrm xmlns:a="http://schemas.openxmlformats.org/drawingml/2006/main" rot="20857587">
          <a:off x="5212054" y="396355"/>
          <a:ext cx="2411321" cy="517864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19050" cap="flat" cmpd="sng" algn="ctr">
          <a:solidFill>
            <a:srgbClr val="FF0000"/>
          </a:solidFill>
          <a:prstDash val="dash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0.67826</cdr:x>
      <cdr:y>0.15277</cdr:y>
    </cdr:from>
    <cdr:to>
      <cdr:x>0.87826</cdr:x>
      <cdr:y>0.30532</cdr:y>
    </cdr:to>
    <cdr:cxnSp macro="">
      <cdr:nvCxnSpPr>
        <cdr:cNvPr id="3" name="Straight Arrow Connector 2"/>
        <cdr:cNvCxnSpPr/>
      </cdr:nvCxnSpPr>
      <cdr:spPr bwMode="auto">
        <a:xfrm xmlns:a="http://schemas.openxmlformats.org/drawingml/2006/main" flipV="1">
          <a:off x="5616624" y="432048"/>
          <a:ext cx="1656184" cy="431412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19050" cap="flat" cmpd="sng" algn="ctr">
          <a:solidFill>
            <a:srgbClr val="FF0000"/>
          </a:solidFill>
          <a:prstDash val="dash"/>
          <a:round/>
          <a:headEnd type="none" w="med" len="med"/>
          <a:tailEnd type="arrow"/>
        </a:ln>
        <a:effectLst xmlns:a="http://schemas.openxmlformats.org/drawingml/2006/main"/>
      </cdr:spPr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71" tIns="47786" rIns="95571" bIns="47786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7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71" tIns="47786" rIns="95571" bIns="47786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59350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8" y="4715907"/>
            <a:ext cx="4984961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71" tIns="47786" rIns="95571" bIns="477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814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71" tIns="47786" rIns="95571" bIns="47786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7" y="9431814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71" tIns="47786" rIns="95571" bIns="47786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6B3CFC1B-0E00-4C88-84C7-CCC0463C46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5478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ABE101-F502-4386-9910-A135AE2A55CE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826C2C-4DF7-4A2C-B8F2-323EAFD935AD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826C2C-4DF7-4A2C-B8F2-323EAFD935AD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B6159EE9-2ECE-4464-8943-B7645030B641}" type="slidenum">
              <a:rPr lang="en-US" sz="1200">
                <a:solidFill>
                  <a:prstClr val="black"/>
                </a:solidFill>
              </a:rPr>
              <a:pPr/>
              <a:t>7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B6159EE9-2ECE-4464-8943-B7645030B641}" type="slidenum">
              <a:rPr lang="en-US" sz="1200">
                <a:solidFill>
                  <a:prstClr val="black"/>
                </a:solidFill>
              </a:rPr>
              <a:pPr/>
              <a:t>8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ZA" altLang="en-US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C53E5CE3-7FAE-4D30-9980-91CAEA15B6E6}" type="slidenum">
              <a:rPr lang="en-US" altLang="en-US" sz="1300" smtClean="0"/>
              <a:pPr>
                <a:defRPr/>
              </a:pPr>
              <a:t>9</a:t>
            </a:fld>
            <a:endParaRPr lang="en-US" altLang="en-US" sz="13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7A820C4A-A7F1-4B88-97FD-103EF1BF50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5ECF9-1465-4EF3-B65A-1F1703729436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76200"/>
            <a:ext cx="219075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76200"/>
            <a:ext cx="641985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1FAC0-C71A-4374-BA6C-CC6F09EAD34A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934199" y="6400800"/>
            <a:ext cx="1905000" cy="457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93A48D7A-90BD-4FC4-BA69-5234ABFB3132}" type="slidenum">
              <a:rPr lang="en-US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3274617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C9CFB-5521-4678-B011-3614EFC0CBEB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A9A0B-050D-4155-853A-3F440EC7EC84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295400"/>
            <a:ext cx="43053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295400"/>
            <a:ext cx="43053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FDD07-E551-4080-834D-8DF4EAB96ACF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94576-B670-40AC-95FC-9F33BDCC6763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7F379-0440-461B-BC01-BC2256C3CC41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7C72D-A64A-4C11-8384-EFC764D68778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8A129-6BC7-4DD3-9CC2-BFA88DDA8F08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DE998-2B83-40B8-8585-95F380756812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Powerpoint Presentation Banne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5961063"/>
            <a:ext cx="9144000" cy="89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9" descr="Powerpoint Presentation T Banner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-15875" y="0"/>
            <a:ext cx="91773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762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295400"/>
            <a:ext cx="8763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chemeClr val="bg2"/>
                </a:solidFill>
                <a:latin typeface="Arial Bold Italic" pitchFamily="1" charset="0"/>
                <a:ea typeface="+mn-ea"/>
              </a:defRPr>
            </a:lvl1pPr>
          </a:lstStyle>
          <a:p>
            <a:pPr>
              <a:defRPr/>
            </a:pPr>
            <a:fld id="{93A48D7A-90BD-4FC4-BA69-5234ABFB3132}" type="slidenum">
              <a:rPr lang="en-US"/>
              <a:pPr>
                <a:defRPr/>
              </a:pPr>
              <a:t>‹#›</a:t>
            </a:fld>
            <a:endParaRPr lang="en-US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chart" Target="../charts/chart4.xml"/><Relationship Id="rId4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1" descr="Powerpoint Presentation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77338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12"/>
          <p:cNvSpPr>
            <a:spLocks noGrp="1" noChangeArrowheads="1"/>
          </p:cNvSpPr>
          <p:nvPr>
            <p:ph type="ctrTitle"/>
          </p:nvPr>
        </p:nvSpPr>
        <p:spPr bwMode="white">
          <a:xfrm>
            <a:off x="533400" y="3140075"/>
            <a:ext cx="7940675" cy="1027113"/>
          </a:xfrm>
          <a:noFill/>
        </p:spPr>
        <p:txBody>
          <a:bodyPr/>
          <a:lstStyle/>
          <a:p>
            <a:pPr algn="r" eaLnBrk="1" hangingPunct="1"/>
            <a:r>
              <a:rPr lang="en-US" sz="2500" b="1" dirty="0" smtClean="0"/>
              <a:t>OVERSIGHT OF </a:t>
            </a:r>
            <a:r>
              <a:rPr lang="en-US" sz="2500" cap="all" dirty="0">
                <a:cs typeface="Osaka"/>
              </a:rPr>
              <a:t>state-owned </a:t>
            </a:r>
            <a:r>
              <a:rPr lang="en-US" sz="2500" cap="all" dirty="0" smtClean="0">
                <a:cs typeface="Osaka"/>
              </a:rPr>
              <a:t>companies</a:t>
            </a:r>
            <a:r>
              <a:rPr lang="en-US" sz="2500" dirty="0" smtClean="0">
                <a:cs typeface="Osaka"/>
              </a:rPr>
              <a:t>’</a:t>
            </a:r>
            <a:r>
              <a:rPr lang="en-US" sz="2500" b="1" dirty="0" smtClean="0"/>
              <a:t> TREASURY FUNCTIONS</a:t>
            </a:r>
            <a:endParaRPr lang="en-US" dirty="0" smtClean="0"/>
          </a:p>
        </p:txBody>
      </p:sp>
      <p:sp>
        <p:nvSpPr>
          <p:cNvPr id="13317" name="Rectangle 14"/>
          <p:cNvSpPr>
            <a:spLocks noChangeArrowheads="1"/>
          </p:cNvSpPr>
          <p:nvPr/>
        </p:nvSpPr>
        <p:spPr bwMode="white">
          <a:xfrm>
            <a:off x="777875" y="4548188"/>
            <a:ext cx="7696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1" hangingPunct="1">
              <a:spcBef>
                <a:spcPct val="20000"/>
              </a:spcBef>
            </a:pPr>
            <a:r>
              <a:rPr lang="en-US" sz="1000" b="1" dirty="0">
                <a:solidFill>
                  <a:schemeClr val="bg1"/>
                </a:solidFill>
                <a:ea typeface="Osaka" pitchFamily="1" charset="-128"/>
              </a:rPr>
              <a:t>Presenter: </a:t>
            </a:r>
            <a:r>
              <a:rPr lang="en-US" sz="1000" dirty="0" smtClean="0">
                <a:solidFill>
                  <a:schemeClr val="bg1"/>
                </a:solidFill>
                <a:ea typeface="Osaka" pitchFamily="1" charset="-128"/>
              </a:rPr>
              <a:t>Unathi Ngwenya</a:t>
            </a:r>
            <a:r>
              <a:rPr lang="en-US" sz="1000" b="1" dirty="0" smtClean="0">
                <a:solidFill>
                  <a:schemeClr val="bg1"/>
                </a:solidFill>
                <a:ea typeface="Osaka" pitchFamily="1" charset="-128"/>
              </a:rPr>
              <a:t>|    </a:t>
            </a:r>
            <a:r>
              <a:rPr lang="en-US" sz="1000" dirty="0" smtClean="0">
                <a:solidFill>
                  <a:schemeClr val="bg1"/>
                </a:solidFill>
                <a:ea typeface="Osaka" pitchFamily="1" charset="-128"/>
              </a:rPr>
              <a:t>Director: Treasury Operations</a:t>
            </a:r>
            <a:r>
              <a:rPr lang="en-US" sz="1000" b="1" dirty="0" smtClean="0">
                <a:solidFill>
                  <a:schemeClr val="bg1"/>
                </a:solidFill>
                <a:ea typeface="Osaka" pitchFamily="1" charset="-128"/>
              </a:rPr>
              <a:t>  </a:t>
            </a:r>
            <a:r>
              <a:rPr lang="en-US" sz="1000" b="1" dirty="0">
                <a:solidFill>
                  <a:schemeClr val="bg1"/>
                </a:solidFill>
                <a:ea typeface="Osaka" pitchFamily="1" charset="-128"/>
              </a:rPr>
              <a:t>|  </a:t>
            </a:r>
            <a:r>
              <a:rPr lang="en-US" sz="1000" dirty="0" smtClean="0">
                <a:solidFill>
                  <a:schemeClr val="bg1"/>
                </a:solidFill>
                <a:ea typeface="Osaka" pitchFamily="1" charset="-128"/>
              </a:rPr>
              <a:t>1 September 2016</a:t>
            </a:r>
            <a:endParaRPr lang="en-US" sz="1000" dirty="0">
              <a:solidFill>
                <a:schemeClr val="bg1"/>
              </a:solidFill>
              <a:ea typeface="Osaka" pitchFamily="1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8289925" cy="838200"/>
          </a:xfrm>
        </p:spPr>
        <p:txBody>
          <a:bodyPr/>
          <a:lstStyle/>
          <a:p>
            <a:r>
              <a:rPr lang="en-US" altLang="en-US" sz="2400" dirty="0" smtClean="0"/>
              <a:t>The entities will raise more debt to fund CAPEX, due to the shortfall in profitability</a:t>
            </a:r>
            <a:endParaRPr lang="en-ZA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8F8985-B914-43DB-B0D0-E8FD9AA1ED2D}" type="slidenum">
              <a:rPr lang="en-US" smtClean="0"/>
              <a:pPr>
                <a:defRPr/>
              </a:pPr>
              <a:t>10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74638" y="4581525"/>
            <a:ext cx="7921625" cy="16319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buFont typeface="Arial" pitchFamily="34" charset="0"/>
              <a:buChar char="•"/>
              <a:defRPr/>
            </a:pPr>
            <a:r>
              <a:rPr lang="en-US" sz="1200" dirty="0"/>
              <a:t>SOCs Total Liabilities to increase by an average of  </a:t>
            </a:r>
            <a:r>
              <a:rPr lang="en-US" sz="1200" b="1" dirty="0"/>
              <a:t>9.2%  to more than R1 trillion by 2018/19 </a:t>
            </a:r>
            <a:r>
              <a:rPr lang="en-US" sz="1200" dirty="0"/>
              <a:t>– driven by increase in debt levels to fund CAPEX. </a:t>
            </a:r>
            <a:r>
              <a:rPr lang="en-US" sz="1200" dirty="0" smtClean="0"/>
              <a:t>Historically, </a:t>
            </a:r>
            <a:r>
              <a:rPr lang="en-US" sz="1200" dirty="0"/>
              <a:t>the average increase </a:t>
            </a:r>
            <a:r>
              <a:rPr lang="en-US" sz="1200" b="1" dirty="0"/>
              <a:t>was much higher at 14.9%;</a:t>
            </a:r>
          </a:p>
          <a:p>
            <a:pPr algn="just">
              <a:defRPr/>
            </a:pPr>
            <a:endParaRPr lang="en-US" sz="800" dirty="0"/>
          </a:p>
          <a:p>
            <a:pPr marL="285750" indent="-285750" algn="just">
              <a:buFont typeface="Arial" pitchFamily="34" charset="0"/>
              <a:buChar char="•"/>
              <a:defRPr/>
            </a:pPr>
            <a:r>
              <a:rPr lang="en-US" sz="1200" dirty="0"/>
              <a:t>Equity is to increase on average by 3.9% to R347.5 billion by 2018/19 – </a:t>
            </a:r>
            <a:r>
              <a:rPr lang="en-US" sz="1200" dirty="0" smtClean="0"/>
              <a:t>the </a:t>
            </a:r>
            <a:r>
              <a:rPr lang="en-US" sz="1200" dirty="0"/>
              <a:t>growth rate moderated considerably </a:t>
            </a:r>
            <a:r>
              <a:rPr lang="en-US" sz="1200" b="1" dirty="0"/>
              <a:t>compared to the 8.9% average observed historically </a:t>
            </a:r>
            <a:r>
              <a:rPr lang="en-US" sz="1200" dirty="0"/>
              <a:t>-</a:t>
            </a:r>
            <a:r>
              <a:rPr lang="en-US" sz="1200" b="1" dirty="0"/>
              <a:t> </a:t>
            </a:r>
            <a:r>
              <a:rPr lang="en-US" sz="1200" dirty="0"/>
              <a:t>due to profitability </a:t>
            </a:r>
            <a:r>
              <a:rPr lang="en-US" sz="1200" dirty="0" smtClean="0"/>
              <a:t>constraints; and</a:t>
            </a:r>
            <a:endParaRPr lang="en-US" sz="1200" dirty="0"/>
          </a:p>
          <a:p>
            <a:pPr marL="285750" indent="-285750" algn="just">
              <a:buFont typeface="Arial" pitchFamily="34" charset="0"/>
              <a:buChar char="•"/>
              <a:defRPr/>
            </a:pPr>
            <a:endParaRPr lang="en-US" sz="800" b="1" dirty="0"/>
          </a:p>
          <a:p>
            <a:pPr marL="285750" indent="-285750" algn="just">
              <a:buFont typeface="Arial" pitchFamily="34" charset="0"/>
              <a:buChar char="•"/>
              <a:defRPr/>
            </a:pPr>
            <a:r>
              <a:rPr lang="en-US" sz="1200" b="1" dirty="0"/>
              <a:t>Debt remains important for SOCs to fund </a:t>
            </a:r>
            <a:r>
              <a:rPr lang="en-US" sz="1200" b="1" dirty="0" smtClean="0"/>
              <a:t>CAPEX </a:t>
            </a:r>
            <a:r>
              <a:rPr lang="en-US" sz="1200" dirty="0" smtClean="0"/>
              <a:t>as </a:t>
            </a:r>
            <a:r>
              <a:rPr lang="en-US" sz="1200" dirty="0"/>
              <a:t>difficult economic conditions put a squeeze on </a:t>
            </a:r>
            <a:r>
              <a:rPr lang="en-US" sz="1200" dirty="0" smtClean="0"/>
              <a:t>profitability.</a:t>
            </a:r>
            <a:endParaRPr lang="en-US" sz="1200" dirty="0"/>
          </a:p>
          <a:p>
            <a:pPr>
              <a:defRPr/>
            </a:pPr>
            <a:endParaRPr lang="en-US" sz="1200" dirty="0"/>
          </a:p>
        </p:txBody>
      </p:sp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395288" y="4168775"/>
            <a:ext cx="7566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i="1" dirty="0"/>
              <a:t>Source: National Treasury ( Schedule 2 – SOCs excluding DFIs  - </a:t>
            </a:r>
            <a:r>
              <a:rPr lang="en-US" altLang="en-US" sz="800" dirty="0">
                <a:ea typeface="ＭＳ Ｐゴシック" pitchFamily="34" charset="-128"/>
                <a:cs typeface="Arial" pitchFamily="34" charset="0"/>
              </a:rPr>
              <a:t>ACSA, Alexkor, Armscor, ATNS, CEF, Denel, Eskom, BB Infraco, NECSA</a:t>
            </a:r>
            <a:r>
              <a:rPr lang="en-US" altLang="en-US" sz="800" dirty="0" smtClean="0">
                <a:ea typeface="ＭＳ Ｐゴシック" pitchFamily="34" charset="-128"/>
                <a:cs typeface="Arial" pitchFamily="34" charset="0"/>
              </a:rPr>
              <a:t>, </a:t>
            </a:r>
            <a:r>
              <a:rPr lang="en-US" altLang="en-US" sz="800" dirty="0">
                <a:ea typeface="ＭＳ Ｐゴシック" pitchFamily="34" charset="-128"/>
                <a:cs typeface="Arial" pitchFamily="34" charset="0"/>
              </a:rPr>
              <a:t>SAA, SABC, SAFCOL, SAPO, SAX, Sentech, TCTA, Transnet)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800" i="1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5184788"/>
              </p:ext>
            </p:extLst>
          </p:nvPr>
        </p:nvGraphicFramePr>
        <p:xfrm>
          <a:off x="419026" y="1333985"/>
          <a:ext cx="7632848" cy="28280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1719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D8B877-6CDD-446F-96F3-DD5DC03F34D7}" type="slidenum">
              <a:rPr lang="en-US" smtClean="0"/>
              <a:pPr>
                <a:defRPr/>
              </a:pPr>
              <a:t>11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0825" y="188913"/>
            <a:ext cx="878522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  <a:latin typeface="+mj-lt"/>
                <a:ea typeface="+mj-ea"/>
                <a:cs typeface="Osaka"/>
              </a:rPr>
              <a:t>SOCs borrowing requirements driven by CAPEX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73075" y="4581525"/>
            <a:ext cx="8064500" cy="1338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 algn="just">
              <a:buFont typeface="Arial" pitchFamily="34" charset="0"/>
              <a:buChar char="•"/>
              <a:defRPr/>
            </a:pPr>
            <a:r>
              <a:rPr lang="en-US" sz="1200" dirty="0"/>
              <a:t>Historically, CAPEX spending has been climbing whilst </a:t>
            </a:r>
            <a:r>
              <a:rPr lang="en-US" sz="1200" b="1" dirty="0"/>
              <a:t>cash generated from operations </a:t>
            </a:r>
            <a:r>
              <a:rPr lang="en-US" sz="1200" b="1" dirty="0" smtClean="0"/>
              <a:t>contracting.</a:t>
            </a:r>
            <a:endParaRPr lang="en-US" sz="1200" b="1" dirty="0"/>
          </a:p>
          <a:p>
            <a:pPr marL="171450" indent="-171450" algn="just">
              <a:buFont typeface="Arial" pitchFamily="34" charset="0"/>
              <a:buChar char="•"/>
              <a:defRPr/>
            </a:pPr>
            <a:endParaRPr lang="en-US" sz="1200" dirty="0"/>
          </a:p>
          <a:p>
            <a:pPr marL="171450" indent="-171450" algn="just">
              <a:buFont typeface="Arial" pitchFamily="34" charset="0"/>
              <a:buChar char="•"/>
              <a:defRPr/>
            </a:pPr>
            <a:r>
              <a:rPr lang="en-US" sz="1200" dirty="0"/>
              <a:t>The shortfall between cash generated from operations and CAPEX spending is </a:t>
            </a:r>
            <a:r>
              <a:rPr lang="en-US" sz="1200" b="1" dirty="0"/>
              <a:t>funded from </a:t>
            </a:r>
            <a:r>
              <a:rPr lang="en-US" sz="1200" b="1" dirty="0" smtClean="0"/>
              <a:t>borrowings.</a:t>
            </a:r>
            <a:endParaRPr lang="en-US" sz="1200" b="1" dirty="0"/>
          </a:p>
          <a:p>
            <a:pPr marL="171450" indent="-171450" algn="just">
              <a:buFont typeface="Arial" pitchFamily="34" charset="0"/>
              <a:buChar char="•"/>
              <a:defRPr/>
            </a:pPr>
            <a:endParaRPr lang="en-US" sz="1200" dirty="0"/>
          </a:p>
          <a:p>
            <a:pPr marL="171450" indent="-171450" algn="just">
              <a:buFont typeface="Arial" pitchFamily="34" charset="0"/>
              <a:buChar char="•"/>
              <a:defRPr/>
            </a:pPr>
            <a:r>
              <a:rPr lang="en-US" sz="1200" dirty="0"/>
              <a:t>T</a:t>
            </a:r>
            <a:r>
              <a:rPr lang="en-US" sz="1200" dirty="0" smtClean="0"/>
              <a:t>he forecasted </a:t>
            </a:r>
            <a:r>
              <a:rPr lang="en-US" sz="1200" dirty="0"/>
              <a:t>cash generated from operations and CAPEX are </a:t>
            </a:r>
            <a:r>
              <a:rPr lang="en-US" sz="1200" b="1" dirty="0"/>
              <a:t>moving in </a:t>
            </a:r>
            <a:r>
              <a:rPr lang="en-US" sz="1200" b="1" dirty="0" smtClean="0"/>
              <a:t>tandem.</a:t>
            </a:r>
            <a:endParaRPr lang="en-US" sz="1200" b="1" dirty="0"/>
          </a:p>
          <a:p>
            <a:pPr algn="just">
              <a:defRPr/>
            </a:pPr>
            <a:r>
              <a:rPr lang="en-US" sz="1050" dirty="0"/>
              <a:t>  </a:t>
            </a:r>
          </a:p>
          <a:p>
            <a:pPr algn="just">
              <a:defRPr/>
            </a:pPr>
            <a:endParaRPr lang="en-US" sz="1050" dirty="0"/>
          </a:p>
        </p:txBody>
      </p:sp>
      <p:graphicFrame>
        <p:nvGraphicFramePr>
          <p:cNvPr id="7" name="Chart 6"/>
          <p:cNvGraphicFramePr>
            <a:graphicFrameLocks/>
          </p:cNvGraphicFramePr>
          <p:nvPr/>
        </p:nvGraphicFramePr>
        <p:xfrm>
          <a:off x="467544" y="1262062"/>
          <a:ext cx="7526001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/>
          <p:nvPr/>
        </p:nvSpPr>
        <p:spPr>
          <a:xfrm>
            <a:off x="473075" y="1262062"/>
            <a:ext cx="2771775" cy="276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 sz="9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1200" b="1" dirty="0">
                <a:solidFill>
                  <a:prstClr val="black"/>
                </a:solidFill>
                <a:latin typeface="+mn-lt"/>
                <a:ea typeface="+mn-ea"/>
              </a:rPr>
              <a:t>CAPEX, 2011 -2019 (R’ </a:t>
            </a:r>
            <a:r>
              <a:rPr lang="en-US" sz="1200" b="1" dirty="0" smtClean="0">
                <a:solidFill>
                  <a:prstClr val="black"/>
                </a:solidFill>
                <a:latin typeface="+mn-lt"/>
                <a:ea typeface="+mn-ea"/>
              </a:rPr>
              <a:t>Thousand)</a:t>
            </a:r>
            <a:endParaRPr lang="en-US" sz="1200" b="1" dirty="0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15367" name="Rectangle 6"/>
          <p:cNvSpPr>
            <a:spLocks noChangeArrowheads="1"/>
          </p:cNvSpPr>
          <p:nvPr/>
        </p:nvSpPr>
        <p:spPr bwMode="auto">
          <a:xfrm>
            <a:off x="473075" y="4005263"/>
            <a:ext cx="7566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i="1" dirty="0"/>
              <a:t>Source: National Treasury ( Schedule 2 – SOCs excluding DFIs  - </a:t>
            </a:r>
            <a:r>
              <a:rPr lang="en-US" altLang="en-US" sz="800" dirty="0">
                <a:ea typeface="ＭＳ Ｐゴシック" pitchFamily="34" charset="-128"/>
                <a:cs typeface="Arial" pitchFamily="34" charset="0"/>
              </a:rPr>
              <a:t>ACSA, Alexkor, Armscor, ATNS, CEF, Denel, Eskom, BB Infraco, NECSA</a:t>
            </a:r>
            <a:r>
              <a:rPr lang="en-US" altLang="en-US" sz="800" dirty="0" smtClean="0">
                <a:ea typeface="ＭＳ Ｐゴシック" pitchFamily="34" charset="-128"/>
                <a:cs typeface="Arial" pitchFamily="34" charset="0"/>
              </a:rPr>
              <a:t>, </a:t>
            </a:r>
            <a:r>
              <a:rPr lang="en-US" altLang="en-US" sz="800" dirty="0">
                <a:ea typeface="ＭＳ Ｐゴシック" pitchFamily="34" charset="-128"/>
                <a:cs typeface="Arial" pitchFamily="34" charset="0"/>
              </a:rPr>
              <a:t>SAA, SABC, SAFCOL, SAPO, SAX, Sentech, TCTA, Transnet)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800" i="1" dirty="0"/>
          </a:p>
        </p:txBody>
      </p:sp>
    </p:spTree>
    <p:extLst>
      <p:ext uri="{BB962C8B-B14F-4D97-AF65-F5344CB8AC3E}">
        <p14:creationId xmlns:p14="http://schemas.microsoft.com/office/powerpoint/2010/main" val="322686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2" y="76201"/>
            <a:ext cx="8991598" cy="838200"/>
          </a:xfrm>
        </p:spPr>
        <p:txBody>
          <a:bodyPr/>
          <a:lstStyle/>
          <a:p>
            <a:r>
              <a:rPr lang="en-ZA" dirty="0" smtClean="0"/>
              <a:t>Impact of sovereign downgrade on the </a:t>
            </a:r>
            <a:r>
              <a:rPr lang="en-ZA" dirty="0"/>
              <a:t>debt </a:t>
            </a:r>
            <a:r>
              <a:rPr lang="en-ZA" dirty="0" smtClean="0"/>
              <a:t>of state-owned companies </a:t>
            </a:r>
            <a:endParaRPr lang="en-ZA" dirty="0"/>
          </a:p>
        </p:txBody>
      </p:sp>
      <p:grpSp>
        <p:nvGrpSpPr>
          <p:cNvPr id="3" name="Group 2"/>
          <p:cNvGrpSpPr/>
          <p:nvPr/>
        </p:nvGrpSpPr>
        <p:grpSpPr>
          <a:xfrm>
            <a:off x="59758" y="990600"/>
            <a:ext cx="2607241" cy="5014415"/>
            <a:chOff x="3213844" y="1225277"/>
            <a:chExt cx="3004481" cy="5020356"/>
          </a:xfrm>
        </p:grpSpPr>
        <p:grpSp>
          <p:nvGrpSpPr>
            <p:cNvPr id="4" name="Group 3"/>
            <p:cNvGrpSpPr/>
            <p:nvPr>
              <p:custDataLst>
                <p:tags r:id="rId1"/>
              </p:custDataLst>
            </p:nvPr>
          </p:nvGrpSpPr>
          <p:grpSpPr>
            <a:xfrm>
              <a:off x="3283722" y="1225277"/>
              <a:ext cx="2934603" cy="5020356"/>
              <a:chOff x="5003800" y="1313722"/>
              <a:chExt cx="3933446" cy="4707566"/>
            </a:xfrm>
          </p:grpSpPr>
          <p:sp>
            <p:nvSpPr>
              <p:cNvPr id="6" name="Rectangle 7"/>
              <p:cNvSpPr>
                <a:spLocks noChangeArrowheads="1"/>
              </p:cNvSpPr>
              <p:nvPr/>
            </p:nvSpPr>
            <p:spPr bwMode="gray">
              <a:xfrm>
                <a:off x="5003800" y="1313722"/>
                <a:ext cx="3933446" cy="4707566"/>
              </a:xfrm>
              <a:prstGeom prst="rect">
                <a:avLst/>
              </a:prstGeom>
              <a:solidFill>
                <a:schemeClr val="bg1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anchor="ctr">
                <a:noAutofit/>
              </a:bodyPr>
              <a:lstStyle>
                <a:lvl1pPr marL="342900" indent="-342900" defTabSz="895350" eaLnBrk="0" hangingPunct="0">
                  <a:buClr>
                    <a:schemeClr val="tx2"/>
                  </a:buClr>
                  <a:defRPr sz="16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741363" defTabSz="895350" eaLnBrk="0" hangingPunct="0">
                  <a:buClr>
                    <a:schemeClr val="tx2"/>
                  </a:buClr>
                  <a:buSzPct val="125000"/>
                  <a:buFont typeface="Arial" charset="0"/>
                  <a:buChar char="▪"/>
                  <a:defRPr sz="16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947738" defTabSz="895350" eaLnBrk="0" hangingPunct="0">
                  <a:buClr>
                    <a:schemeClr val="tx2"/>
                  </a:buClr>
                  <a:buSzPct val="120000"/>
                  <a:buFont typeface="Arial" charset="0"/>
                  <a:buChar char="–"/>
                  <a:defRPr sz="1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1141413" defTabSz="895350" eaLnBrk="0" hangingPunct="0">
                  <a:buClr>
                    <a:schemeClr val="tx2"/>
                  </a:buClr>
                  <a:buSzPct val="120000"/>
                  <a:buFont typeface="Arial" charset="0"/>
                  <a:buChar char="▫"/>
                  <a:defRPr sz="16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1441450" defTabSz="895350" eaLnBrk="0" hangingPunct="0">
                  <a:buClr>
                    <a:schemeClr val="tx2"/>
                  </a:buClr>
                  <a:buSzPct val="89000"/>
                  <a:buFont typeface="Arial" charset="0"/>
                  <a:buChar char="-"/>
                  <a:defRPr sz="16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1441450" defTabSz="895350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chemeClr val="tx2"/>
                  </a:buClr>
                  <a:buSzPct val="89000"/>
                  <a:buFont typeface="Arial" charset="0"/>
                  <a:buChar char="-"/>
                  <a:defRPr sz="16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1441450" defTabSz="895350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chemeClr val="tx2"/>
                  </a:buClr>
                  <a:buSzPct val="89000"/>
                  <a:buFont typeface="Arial" charset="0"/>
                  <a:buChar char="-"/>
                  <a:defRPr sz="16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1441450" defTabSz="895350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chemeClr val="tx2"/>
                  </a:buClr>
                  <a:buSzPct val="89000"/>
                  <a:buFont typeface="Arial" charset="0"/>
                  <a:buChar char="-"/>
                  <a:defRPr sz="16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1441450" defTabSz="895350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chemeClr val="tx2"/>
                  </a:buClr>
                  <a:buSzPct val="89000"/>
                  <a:buFont typeface="Arial" charset="0"/>
                  <a:buChar char="-"/>
                  <a:defRPr sz="16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buClrTx/>
                </a:pPr>
                <a:endParaRPr lang="it-IT" sz="1300"/>
              </a:p>
            </p:txBody>
          </p:sp>
          <p:sp>
            <p:nvSpPr>
              <p:cNvPr id="7" name="Rectangle 28"/>
              <p:cNvSpPr>
                <a:spLocks noChangeArrowheads="1"/>
              </p:cNvSpPr>
              <p:nvPr/>
            </p:nvSpPr>
            <p:spPr bwMode="gray">
              <a:xfrm>
                <a:off x="5003800" y="1331515"/>
                <a:ext cx="3933446" cy="309891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  <a:extLst/>
            </p:spPr>
            <p:txBody>
              <a:bodyPr wrap="square" lIns="72009" tIns="72009" rIns="72009" bIns="72009" anchor="ctr" anchorCtr="0">
                <a:spAutoFit/>
              </a:bodyPr>
              <a:lstStyle>
                <a:lvl1pPr marL="342900" indent="-342900" defTabSz="895350" eaLnBrk="0" hangingPunct="0">
                  <a:buClr>
                    <a:schemeClr val="tx2"/>
                  </a:buClr>
                  <a:defRPr sz="16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741363" defTabSz="895350" eaLnBrk="0" hangingPunct="0">
                  <a:buClr>
                    <a:schemeClr val="tx2"/>
                  </a:buClr>
                  <a:buSzPct val="125000"/>
                  <a:buFont typeface="Arial" charset="0"/>
                  <a:buChar char="▪"/>
                  <a:defRPr sz="16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947738" defTabSz="895350" eaLnBrk="0" hangingPunct="0">
                  <a:buClr>
                    <a:schemeClr val="tx2"/>
                  </a:buClr>
                  <a:buSzPct val="120000"/>
                  <a:buFont typeface="Arial" charset="0"/>
                  <a:buChar char="–"/>
                  <a:defRPr sz="1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1141413" defTabSz="895350" eaLnBrk="0" hangingPunct="0">
                  <a:buClr>
                    <a:schemeClr val="tx2"/>
                  </a:buClr>
                  <a:buSzPct val="120000"/>
                  <a:buFont typeface="Arial" charset="0"/>
                  <a:buChar char="▫"/>
                  <a:defRPr sz="16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1441450" defTabSz="895350" eaLnBrk="0" hangingPunct="0">
                  <a:buClr>
                    <a:schemeClr val="tx2"/>
                  </a:buClr>
                  <a:buSzPct val="89000"/>
                  <a:buFont typeface="Arial" charset="0"/>
                  <a:buChar char="-"/>
                  <a:defRPr sz="16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1441450" defTabSz="895350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chemeClr val="tx2"/>
                  </a:buClr>
                  <a:buSzPct val="89000"/>
                  <a:buFont typeface="Arial" charset="0"/>
                  <a:buChar char="-"/>
                  <a:defRPr sz="16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1441450" defTabSz="895350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chemeClr val="tx2"/>
                  </a:buClr>
                  <a:buSzPct val="89000"/>
                  <a:buFont typeface="Arial" charset="0"/>
                  <a:buChar char="-"/>
                  <a:defRPr sz="16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1441450" defTabSz="895350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chemeClr val="tx2"/>
                  </a:buClr>
                  <a:buSzPct val="89000"/>
                  <a:buFont typeface="Arial" charset="0"/>
                  <a:buChar char="-"/>
                  <a:defRPr sz="16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1441450" defTabSz="895350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chemeClr val="tx2"/>
                  </a:buClr>
                  <a:buSzPct val="89000"/>
                  <a:buFont typeface="Arial" charset="0"/>
                  <a:buChar char="-"/>
                  <a:defRPr sz="16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en-ZA" sz="1200" b="1" dirty="0" smtClean="0">
                    <a:solidFill>
                      <a:schemeClr val="bg1"/>
                    </a:solidFill>
                  </a:rPr>
                  <a:t> Assessment parameters</a:t>
                </a:r>
                <a:endParaRPr lang="en-ZA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Rectangle 9"/>
              <p:cNvSpPr>
                <a:spLocks noChangeArrowheads="1"/>
              </p:cNvSpPr>
              <p:nvPr>
                <p:custDataLst>
                  <p:tags r:id="rId3"/>
                </p:custDataLst>
              </p:nvPr>
            </p:nvSpPr>
            <p:spPr bwMode="gray">
              <a:xfrm>
                <a:off x="5097463" y="1772819"/>
                <a:ext cx="1247922" cy="1846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spAutoFit/>
              </a:bodyPr>
              <a:lstStyle>
                <a:lvl1pPr marL="342900" indent="-342900" defTabSz="895350" eaLnBrk="0" hangingPunct="0">
                  <a:buClr>
                    <a:schemeClr val="tx2"/>
                  </a:buClr>
                  <a:defRPr sz="16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741363" defTabSz="895350" eaLnBrk="0" hangingPunct="0">
                  <a:buClr>
                    <a:schemeClr val="tx2"/>
                  </a:buClr>
                  <a:buSzPct val="125000"/>
                  <a:buFont typeface="Arial" charset="0"/>
                  <a:buChar char="▪"/>
                  <a:defRPr sz="16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947738" defTabSz="895350" eaLnBrk="0" hangingPunct="0">
                  <a:buClr>
                    <a:schemeClr val="tx2"/>
                  </a:buClr>
                  <a:buSzPct val="120000"/>
                  <a:buFont typeface="Arial" charset="0"/>
                  <a:buChar char="–"/>
                  <a:defRPr sz="1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1141413" defTabSz="895350" eaLnBrk="0" hangingPunct="0">
                  <a:buClr>
                    <a:schemeClr val="tx2"/>
                  </a:buClr>
                  <a:buSzPct val="120000"/>
                  <a:buFont typeface="Arial" charset="0"/>
                  <a:buChar char="▫"/>
                  <a:defRPr sz="16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1441450" defTabSz="895350" eaLnBrk="0" hangingPunct="0">
                  <a:buClr>
                    <a:schemeClr val="tx2"/>
                  </a:buClr>
                  <a:buSzPct val="89000"/>
                  <a:buFont typeface="Arial" charset="0"/>
                  <a:buChar char="-"/>
                  <a:defRPr sz="16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1441450" defTabSz="895350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chemeClr val="tx2"/>
                  </a:buClr>
                  <a:buSzPct val="89000"/>
                  <a:buFont typeface="Arial" charset="0"/>
                  <a:buChar char="-"/>
                  <a:defRPr sz="16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1441450" defTabSz="895350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chemeClr val="tx2"/>
                  </a:buClr>
                  <a:buSzPct val="89000"/>
                  <a:buFont typeface="Arial" charset="0"/>
                  <a:buChar char="-"/>
                  <a:defRPr sz="16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1441450" defTabSz="895350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chemeClr val="tx2"/>
                  </a:buClr>
                  <a:buSzPct val="89000"/>
                  <a:buFont typeface="Arial" charset="0"/>
                  <a:buChar char="-"/>
                  <a:defRPr sz="16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1441450" defTabSz="895350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chemeClr val="tx2"/>
                  </a:buClr>
                  <a:buSzPct val="89000"/>
                  <a:buFont typeface="Arial" charset="0"/>
                  <a:buChar char="-"/>
                  <a:defRPr sz="16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indent="0" eaLnBrk="1" hangingPunct="1">
                  <a:spcBef>
                    <a:spcPct val="100000"/>
                  </a:spcBef>
                </a:pPr>
                <a:r>
                  <a:rPr lang="en-US" sz="1200" b="1" dirty="0" smtClean="0"/>
                  <a:t> </a:t>
                </a:r>
                <a:endParaRPr lang="en-US" sz="1200" b="1" dirty="0"/>
              </a:p>
            </p:txBody>
          </p:sp>
        </p:grpSp>
        <p:sp>
          <p:nvSpPr>
            <p:cNvPr id="5" name="Rectangle 3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3213844" y="1554419"/>
              <a:ext cx="2916672" cy="43139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397" tIns="45699" rIns="91397" bIns="45699" numCol="1" anchor="t" anchorCtr="0" compatLnSpc="1">
              <a:prstTxWarp prst="textNoShape">
                <a:avLst/>
              </a:prstTxWarp>
              <a:spAutoFit/>
            </a:bodyPr>
            <a:lstStyle>
              <a:lvl1pPr marL="182534" indent="-182534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  <a:tabLst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598" indent="-285615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2457" indent="-228491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599440" indent="-228491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6423" indent="-228491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3405" indent="-228491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0388" indent="-228491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7371" indent="-228491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4354" indent="-228491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algn="just"/>
              <a:r>
                <a:rPr lang="en-US" sz="1100" kern="0" dirty="0" smtClean="0"/>
                <a:t>The assessment considered a downgrade (foreign </a:t>
              </a:r>
              <a:r>
                <a:rPr lang="en-US" sz="1100" kern="0" dirty="0"/>
                <a:t>currency </a:t>
              </a:r>
              <a:r>
                <a:rPr lang="en-US" sz="1100" kern="0" dirty="0" smtClean="0"/>
                <a:t>issuances)  to a </a:t>
              </a:r>
              <a:r>
                <a:rPr lang="en-US" sz="1100" b="1" i="1" kern="0" dirty="0" smtClean="0"/>
                <a:t>sub-investment grade</a:t>
              </a:r>
              <a:r>
                <a:rPr lang="en-US" sz="1100" kern="0" dirty="0" smtClean="0"/>
                <a:t> credit rating by S&amp;P</a:t>
              </a:r>
            </a:p>
            <a:p>
              <a:pPr algn="just"/>
              <a:endParaRPr lang="en-US" sz="400" kern="0" dirty="0" smtClean="0"/>
            </a:p>
            <a:p>
              <a:pPr algn="just"/>
              <a:r>
                <a:rPr lang="en-ZA" sz="1100" dirty="0" smtClean="0"/>
                <a:t>The </a:t>
              </a:r>
              <a:r>
                <a:rPr lang="en-ZA" sz="1100" dirty="0"/>
                <a:t>entities surveyed </a:t>
              </a:r>
              <a:r>
                <a:rPr lang="en-ZA" sz="1100" dirty="0" smtClean="0"/>
                <a:t>were </a:t>
              </a:r>
              <a:r>
                <a:rPr lang="en-ZA" sz="1100" b="1" i="1" dirty="0" smtClean="0"/>
                <a:t>Schedule </a:t>
              </a:r>
              <a:r>
                <a:rPr lang="en-ZA" sz="1100" b="1" i="1" dirty="0"/>
                <a:t>2 and 3B </a:t>
              </a:r>
              <a:r>
                <a:rPr lang="en-ZA" sz="1100" b="1" i="1" dirty="0" smtClean="0"/>
                <a:t>entities</a:t>
              </a:r>
              <a:r>
                <a:rPr lang="en-ZA" sz="1100" dirty="0" smtClean="0"/>
                <a:t>, i.e., </a:t>
              </a:r>
              <a:r>
                <a:rPr lang="en-ZA" sz="1100" dirty="0"/>
                <a:t>given borrowing powers by the Public Finance Management </a:t>
              </a:r>
              <a:r>
                <a:rPr lang="en-ZA" sz="1100" dirty="0" smtClean="0"/>
                <a:t>Act </a:t>
              </a:r>
            </a:p>
            <a:p>
              <a:pPr algn="just"/>
              <a:endParaRPr lang="en-US" sz="400" kern="0" dirty="0" smtClean="0"/>
            </a:p>
            <a:p>
              <a:pPr algn="just"/>
              <a:r>
                <a:rPr lang="en-US" sz="1100" kern="0" dirty="0" smtClean="0"/>
                <a:t>Assessment was at 30 September 2015</a:t>
              </a:r>
            </a:p>
            <a:p>
              <a:pPr algn="just"/>
              <a:endParaRPr lang="en-US" sz="400" kern="0" dirty="0" smtClean="0"/>
            </a:p>
            <a:p>
              <a:pPr algn="just"/>
              <a:r>
                <a:rPr lang="en-ZA" sz="1100" dirty="0"/>
                <a:t>This exposure or debt at risk, </a:t>
              </a:r>
              <a:r>
                <a:rPr lang="en-ZA" sz="1100" dirty="0" smtClean="0"/>
                <a:t>was </a:t>
              </a:r>
              <a:r>
                <a:rPr lang="en-ZA" sz="1100" dirty="0"/>
                <a:t>defined as debt  issued by the SOCs where the entities indicated a possible impact as a result of the </a:t>
              </a:r>
              <a:r>
                <a:rPr lang="en-ZA" sz="1100" b="1" i="1" dirty="0"/>
                <a:t>Sovereign’s or the entity’s own credit downgrade </a:t>
              </a:r>
              <a:r>
                <a:rPr lang="en-ZA" sz="1100" dirty="0"/>
                <a:t>to sub-investment grade as triggered by a debt covenant</a:t>
              </a:r>
              <a:r>
                <a:rPr lang="en-ZA" sz="1100" dirty="0" smtClean="0"/>
                <a:t>.</a:t>
              </a:r>
            </a:p>
            <a:p>
              <a:pPr algn="just"/>
              <a:endParaRPr lang="en-ZA" sz="400" dirty="0" smtClean="0"/>
            </a:p>
            <a:p>
              <a:pPr algn="just"/>
              <a:r>
                <a:rPr lang="en-ZA" sz="1100" dirty="0" smtClean="0"/>
                <a:t>The </a:t>
              </a:r>
              <a:r>
                <a:rPr lang="en-ZA" sz="1100" dirty="0"/>
                <a:t>exposure or debt at </a:t>
              </a:r>
              <a:r>
                <a:rPr lang="en-ZA" sz="1100" dirty="0" smtClean="0"/>
                <a:t>risk, </a:t>
              </a:r>
              <a:r>
                <a:rPr lang="en-ZA" sz="1100" b="1" i="1" dirty="0" smtClean="0"/>
                <a:t>includes</a:t>
              </a:r>
              <a:r>
                <a:rPr lang="en-ZA" sz="1100" dirty="0" smtClean="0"/>
                <a:t> the impact as a result of </a:t>
              </a:r>
              <a:r>
                <a:rPr lang="en-ZA" sz="1100" b="1" i="1" dirty="0" smtClean="0"/>
                <a:t>cross default clauses</a:t>
              </a:r>
              <a:r>
                <a:rPr lang="en-ZA" sz="1100" dirty="0" smtClean="0"/>
                <a:t> being triggered.  </a:t>
              </a:r>
              <a:endParaRPr lang="en-US" sz="1100" kern="0" dirty="0" smtClean="0"/>
            </a:p>
          </p:txBody>
        </p:sp>
      </p:grp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93A48D7A-90BD-4FC4-BA69-5234ABFB3132}" type="slidenum">
              <a:rPr lang="en-US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z="1300" dirty="0"/>
          </a:p>
        </p:txBody>
      </p:sp>
      <p:graphicFrame>
        <p:nvGraphicFramePr>
          <p:cNvPr id="42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3618114"/>
              </p:ext>
            </p:extLst>
          </p:nvPr>
        </p:nvGraphicFramePr>
        <p:xfrm>
          <a:off x="2743200" y="990600"/>
          <a:ext cx="6172200" cy="50144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3" name="Rectangle 108"/>
          <p:cNvSpPr>
            <a:spLocks noChangeArrowheads="1"/>
          </p:cNvSpPr>
          <p:nvPr/>
        </p:nvSpPr>
        <p:spPr bwMode="auto">
          <a:xfrm>
            <a:off x="2819400" y="5245133"/>
            <a:ext cx="60198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000" b="1" i="1" dirty="0" smtClean="0">
                <a:solidFill>
                  <a:srgbClr val="000000"/>
                </a:solidFill>
              </a:rPr>
              <a:t>Survey respondents</a:t>
            </a:r>
            <a:r>
              <a:rPr lang="en-US" altLang="en-US" sz="1000" i="1" dirty="0" smtClean="0">
                <a:solidFill>
                  <a:srgbClr val="000000"/>
                </a:solidFill>
              </a:rPr>
              <a:t>: </a:t>
            </a:r>
            <a:r>
              <a:rPr kumimoji="0" lang="en-US" altLang="en-US" sz="1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Airports</a:t>
            </a:r>
            <a:r>
              <a:rPr kumimoji="0" lang="en-US" altLang="en-US" sz="1000" b="0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</a:t>
            </a:r>
            <a:r>
              <a:rPr kumimoji="0" lang="en-US" altLang="en-US" sz="1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Company South Africa, Eskom, Transnet, Trans-Caledon</a:t>
            </a:r>
            <a:r>
              <a:rPr kumimoji="0" lang="en-US" altLang="en-US" sz="1000" b="0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</a:t>
            </a:r>
            <a:r>
              <a:rPr kumimoji="0" lang="en-US" altLang="en-US" sz="1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Tunnel Authority, Industrial Development Corporation,</a:t>
            </a:r>
            <a:r>
              <a:rPr kumimoji="0" lang="en-US" altLang="en-US" sz="1000" b="0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Central Energy Fund, Umgeni Water, Denel, South </a:t>
            </a:r>
            <a:r>
              <a:rPr lang="en-US" altLang="en-US" sz="1000" i="1" dirty="0" smtClean="0">
                <a:solidFill>
                  <a:srgbClr val="000000"/>
                </a:solidFill>
              </a:rPr>
              <a:t>African Express, National Housing Finance Corporation, Rand Water, South African National Roads Agency, </a:t>
            </a:r>
            <a:r>
              <a:rPr kumimoji="0" lang="en-US" altLang="en-US" sz="1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Land Bank</a:t>
            </a:r>
            <a:r>
              <a:rPr kumimoji="0" lang="en-US" altLang="en-US" sz="1000" b="0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and South African Airways</a:t>
            </a:r>
            <a:r>
              <a:rPr kumimoji="0" lang="en-US" altLang="en-US" sz="1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                                          </a:t>
            </a:r>
            <a:endParaRPr kumimoji="0" lang="en-U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128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2" grpId="0">
        <p:bldAsOne/>
      </p:bldGraphic>
      <p:bldP spid="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4624"/>
            <a:ext cx="8524056" cy="838200"/>
          </a:xfrm>
        </p:spPr>
        <p:txBody>
          <a:bodyPr/>
          <a:lstStyle/>
          <a:p>
            <a:r>
              <a:rPr lang="en-ZA" altLang="en-US" dirty="0" smtClean="0"/>
              <a:t>Summary of the Assessment - </a:t>
            </a:r>
            <a:r>
              <a:rPr lang="en-ZA" sz="1800" dirty="0"/>
              <a:t>Impact of </a:t>
            </a:r>
            <a:r>
              <a:rPr lang="en-ZA" sz="1800" dirty="0" smtClean="0"/>
              <a:t>a sovereign </a:t>
            </a:r>
            <a:r>
              <a:rPr lang="en-ZA" sz="1800" dirty="0"/>
              <a:t>debt </a:t>
            </a:r>
            <a:r>
              <a:rPr lang="en-ZA" sz="1800" dirty="0" smtClean="0"/>
              <a:t>downgrade </a:t>
            </a:r>
            <a:r>
              <a:rPr lang="en-ZA" sz="1800" dirty="0"/>
              <a:t>on the State-owned companies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93A48D7A-90BD-4FC4-BA69-5234ABFB3132}" type="slidenum">
              <a:rPr lang="en-US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z="1300" dirty="0"/>
          </a:p>
        </p:txBody>
      </p:sp>
      <p:sp>
        <p:nvSpPr>
          <p:cNvPr id="4" name="Rectangle 3"/>
          <p:cNvSpPr/>
          <p:nvPr/>
        </p:nvSpPr>
        <p:spPr>
          <a:xfrm>
            <a:off x="323528" y="1219200"/>
            <a:ext cx="835292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ZA" altLang="en-US" sz="1600" dirty="0" smtClean="0"/>
              <a:t>The largest portion, 54% of the total debt at risk, references to the clauses contained in the loan agreements where a Sovereign credit downgrade </a:t>
            </a:r>
            <a:r>
              <a:rPr lang="en-ZA" altLang="en-US" sz="1600" b="1" i="1" dirty="0" smtClean="0"/>
              <a:t>will not result in a default </a:t>
            </a:r>
            <a:r>
              <a:rPr lang="en-ZA" altLang="en-US" sz="1600" dirty="0" smtClean="0"/>
              <a:t>but will allow creditors to </a:t>
            </a:r>
            <a:r>
              <a:rPr lang="en-ZA" altLang="en-US" sz="1600" b="1" i="1" dirty="0" smtClean="0"/>
              <a:t>raise concerns</a:t>
            </a:r>
            <a:r>
              <a:rPr lang="en-ZA" altLang="en-US" sz="1600" dirty="0" smtClean="0"/>
              <a:t>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ZA" altLang="en-US" sz="16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ZA" altLang="en-US" sz="1600" dirty="0" smtClean="0"/>
              <a:t>40% of the exposure relates to entities that have a risk mitigation strategy in place to </a:t>
            </a:r>
            <a:r>
              <a:rPr lang="en-ZA" altLang="en-US" sz="1600" b="1" i="1" dirty="0" smtClean="0"/>
              <a:t>prevent any adverse outcomes </a:t>
            </a:r>
            <a:r>
              <a:rPr lang="en-ZA" altLang="en-US" sz="1600" dirty="0" smtClean="0"/>
              <a:t>on their debt. The entities will settle the debt linked to credit ratings to </a:t>
            </a:r>
            <a:r>
              <a:rPr lang="en-ZA" altLang="en-US" sz="1600" b="1" i="1" dirty="0" smtClean="0"/>
              <a:t>avoid any cross-defaults </a:t>
            </a:r>
            <a:r>
              <a:rPr lang="en-ZA" altLang="en-US" sz="1600" dirty="0" smtClean="0"/>
              <a:t>that may impact the entire debt balance.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ZA" altLang="en-US" sz="16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ZA" altLang="en-US" sz="1600" dirty="0" smtClean="0"/>
              <a:t>The scenarios mentioned above account for 94% of the total debt at risk.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ZA" altLang="en-US" sz="16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ZA" altLang="en-US" sz="1600" dirty="0" smtClean="0"/>
              <a:t>For the balance, the entities would either need </a:t>
            </a:r>
            <a:r>
              <a:rPr lang="en-ZA" altLang="en-US" sz="1600" b="1" i="1" dirty="0" smtClean="0"/>
              <a:t>additional government guarantees </a:t>
            </a:r>
            <a:r>
              <a:rPr lang="en-ZA" altLang="en-US" sz="1600" dirty="0" smtClean="0"/>
              <a:t>to be issued otherwise a </a:t>
            </a:r>
            <a:r>
              <a:rPr lang="en-ZA" altLang="en-US" sz="1600" b="1" i="1" dirty="0" smtClean="0"/>
              <a:t>cash injection </a:t>
            </a:r>
            <a:r>
              <a:rPr lang="en-ZA" altLang="en-US" sz="1600" dirty="0" smtClean="0"/>
              <a:t>to repay debt that has been accelerated. </a:t>
            </a:r>
          </a:p>
          <a:p>
            <a:pPr marL="0" indent="0" algn="just">
              <a:buFontTx/>
              <a:buNone/>
              <a:defRPr/>
            </a:pPr>
            <a:endParaRPr lang="en-ZA" sz="1600" b="1" dirty="0"/>
          </a:p>
          <a:p>
            <a:pPr algn="just">
              <a:defRPr/>
            </a:pPr>
            <a:r>
              <a:rPr lang="en-ZA" sz="1600" dirty="0" smtClean="0"/>
              <a:t>The </a:t>
            </a:r>
            <a:r>
              <a:rPr lang="en-ZA" sz="1600" dirty="0"/>
              <a:t>total exposure </a:t>
            </a:r>
            <a:r>
              <a:rPr lang="en-ZA" sz="1600" dirty="0" smtClean="0"/>
              <a:t>(</a:t>
            </a:r>
            <a:r>
              <a:rPr lang="en-ZA" sz="1600" dirty="0"/>
              <a:t>debt at risk) that may be impacted by a sub-investment credit downgrade </a:t>
            </a:r>
            <a:r>
              <a:rPr lang="en-ZA" sz="1600" dirty="0" smtClean="0"/>
              <a:t>equates </a:t>
            </a:r>
            <a:r>
              <a:rPr lang="en-ZA" sz="1600" dirty="0"/>
              <a:t>to </a:t>
            </a:r>
            <a:r>
              <a:rPr lang="en-ZA" sz="1600" b="1" i="1" dirty="0"/>
              <a:t>24% of the balance sheet debt</a:t>
            </a:r>
            <a:r>
              <a:rPr lang="en-ZA" sz="1600" dirty="0"/>
              <a:t> of the </a:t>
            </a:r>
            <a:r>
              <a:rPr lang="en-ZA" sz="1600" dirty="0" smtClean="0"/>
              <a:t>SOCs (including debt affected due to cross default).</a:t>
            </a:r>
            <a:endParaRPr lang="en-ZA" sz="16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ZA" alt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070588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and Answers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???  Q &amp; A  ???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CC9CFB-5521-4678-B011-3614EFC0CBEB}" type="slidenum">
              <a:rPr lang="en-US" smtClean="0"/>
              <a:pPr>
                <a:defRPr/>
              </a:pPr>
              <a:t>14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130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7772400" cy="838200"/>
          </a:xfrm>
        </p:spPr>
        <p:txBody>
          <a:bodyPr/>
          <a:lstStyle/>
          <a:p>
            <a:r>
              <a:rPr lang="en-US" altLang="en-US" sz="2400" dirty="0" smtClean="0"/>
              <a:t>OVERVIEW 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395536" y="1556792"/>
            <a:ext cx="8375848" cy="4582418"/>
          </a:xfrm>
        </p:spPr>
        <p:txBody>
          <a:bodyPr/>
          <a:lstStyle/>
          <a:p>
            <a:pPr>
              <a:spcBef>
                <a:spcPts val="1800"/>
              </a:spcBef>
              <a:buFontTx/>
              <a:buNone/>
              <a:defRPr/>
            </a:pPr>
            <a:r>
              <a:rPr lang="en-US" altLang="en-US" b="1" dirty="0" smtClean="0">
                <a:solidFill>
                  <a:srgbClr val="C00000"/>
                </a:solidFill>
              </a:rPr>
              <a:t>a. Risk management and the Public Finance Management Act (PFMA)</a:t>
            </a:r>
          </a:p>
          <a:p>
            <a:pPr>
              <a:spcBef>
                <a:spcPts val="1800"/>
              </a:spcBef>
              <a:buFontTx/>
              <a:buNone/>
              <a:defRPr/>
            </a:pPr>
            <a:r>
              <a:rPr lang="en-US" altLang="en-US" b="1" dirty="0" smtClean="0">
                <a:solidFill>
                  <a:srgbClr val="C00000"/>
                </a:solidFill>
              </a:rPr>
              <a:t>b. Responsibility within the National Treasury</a:t>
            </a:r>
          </a:p>
          <a:p>
            <a:pPr>
              <a:spcBef>
                <a:spcPts val="1800"/>
              </a:spcBef>
              <a:buFontTx/>
              <a:buNone/>
              <a:defRPr/>
            </a:pPr>
            <a:r>
              <a:rPr lang="en-US" altLang="en-US" b="1" dirty="0" smtClean="0">
                <a:solidFill>
                  <a:srgbClr val="C00000"/>
                </a:solidFill>
              </a:rPr>
              <a:t>c. SOC Treasury Management </a:t>
            </a:r>
          </a:p>
          <a:p>
            <a:pPr>
              <a:spcBef>
                <a:spcPts val="1800"/>
              </a:spcBef>
              <a:buFontTx/>
              <a:buNone/>
              <a:defRPr/>
            </a:pPr>
            <a:r>
              <a:rPr lang="en-US" altLang="en-US" b="1" dirty="0" smtClean="0">
                <a:solidFill>
                  <a:srgbClr val="C00000"/>
                </a:solidFill>
              </a:rPr>
              <a:t>d</a:t>
            </a:r>
            <a:r>
              <a:rPr lang="en-US" altLang="en-US" b="1" dirty="0">
                <a:solidFill>
                  <a:srgbClr val="C00000"/>
                </a:solidFill>
              </a:rPr>
              <a:t>. </a:t>
            </a:r>
            <a:r>
              <a:rPr lang="en-US" altLang="en-US" b="1" dirty="0" smtClean="0">
                <a:solidFill>
                  <a:srgbClr val="C00000"/>
                </a:solidFill>
              </a:rPr>
              <a:t>SOC Risk Themes</a:t>
            </a:r>
          </a:p>
          <a:p>
            <a:pPr>
              <a:spcBef>
                <a:spcPts val="1800"/>
              </a:spcBef>
              <a:buFontTx/>
              <a:buNone/>
              <a:defRPr/>
            </a:pPr>
            <a:r>
              <a:rPr lang="en-US" altLang="en-US" b="1" dirty="0">
                <a:solidFill>
                  <a:srgbClr val="C00000"/>
                </a:solidFill>
              </a:rPr>
              <a:t>	</a:t>
            </a:r>
            <a:r>
              <a:rPr lang="en-US" altLang="en-US" b="1" dirty="0" smtClean="0">
                <a:solidFill>
                  <a:srgbClr val="C00000"/>
                </a:solidFill>
              </a:rPr>
              <a:t>	- </a:t>
            </a:r>
            <a:r>
              <a:rPr lang="en-US" b="1" dirty="0" smtClean="0">
                <a:solidFill>
                  <a:srgbClr val="C00000"/>
                </a:solidFill>
              </a:rPr>
              <a:t>Increased Vulnerability </a:t>
            </a:r>
            <a:r>
              <a:rPr lang="en-US" b="1" dirty="0">
                <a:solidFill>
                  <a:srgbClr val="C00000"/>
                </a:solidFill>
              </a:rPr>
              <a:t>– Financial leverage</a:t>
            </a:r>
            <a:br>
              <a:rPr lang="en-US" b="1" dirty="0">
                <a:solidFill>
                  <a:srgbClr val="C00000"/>
                </a:solidFill>
              </a:rPr>
            </a:br>
            <a:r>
              <a:rPr lang="en-US" b="1" dirty="0">
                <a:solidFill>
                  <a:srgbClr val="C00000"/>
                </a:solidFill>
              </a:rPr>
              <a:t/>
            </a:r>
            <a:br>
              <a:rPr lang="en-US" b="1" dirty="0">
                <a:solidFill>
                  <a:srgbClr val="C00000"/>
                </a:solidFill>
              </a:rPr>
            </a:br>
            <a:r>
              <a:rPr lang="en-US" b="1" dirty="0" smtClean="0">
                <a:solidFill>
                  <a:srgbClr val="C00000"/>
                </a:solidFill>
              </a:rPr>
              <a:t>	- Sovereign Credit Rating</a:t>
            </a:r>
            <a:endParaRPr lang="en-US" altLang="en-US" b="1" dirty="0">
              <a:solidFill>
                <a:srgbClr val="C00000"/>
              </a:solidFill>
            </a:endParaRPr>
          </a:p>
          <a:p>
            <a:pPr marL="0" indent="0">
              <a:buNone/>
              <a:defRPr/>
            </a:pPr>
            <a:endParaRPr lang="en-US" altLang="en-US" dirty="0" smtClean="0"/>
          </a:p>
          <a:p>
            <a:pPr marL="0" indent="0">
              <a:buFontTx/>
              <a:buNone/>
              <a:defRPr/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FF8F7F-FBB1-47ED-9825-4A628EAA41BE}" type="slidenum">
              <a:rPr lang="en-US" smtClean="0"/>
              <a:pPr>
                <a:defRPr/>
              </a:pPr>
              <a:t>2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8005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7772400" cy="838200"/>
          </a:xfrm>
        </p:spPr>
        <p:txBody>
          <a:bodyPr/>
          <a:lstStyle/>
          <a:p>
            <a:r>
              <a:rPr lang="en-US" altLang="en-US" sz="2400" dirty="0" smtClean="0"/>
              <a:t>RISK MANAGEMENT AND THE PUBLIC FINANCE MANGEMENT ACT (PFMA) 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539552" y="1295400"/>
            <a:ext cx="8375848" cy="4870450"/>
          </a:xfrm>
        </p:spPr>
        <p:txBody>
          <a:bodyPr/>
          <a:lstStyle/>
          <a:p>
            <a:pPr>
              <a:spcBef>
                <a:spcPts val="1800"/>
              </a:spcBef>
              <a:buFontTx/>
              <a:buNone/>
              <a:defRPr/>
            </a:pPr>
            <a:r>
              <a:rPr lang="en-US" altLang="en-US" b="1" dirty="0" smtClean="0">
                <a:solidFill>
                  <a:srgbClr val="C00000"/>
                </a:solidFill>
              </a:rPr>
              <a:t>OBJECTIVE OF THE PFMA</a:t>
            </a:r>
          </a:p>
          <a:p>
            <a:pPr>
              <a:spcBef>
                <a:spcPts val="1800"/>
              </a:spcBef>
              <a:defRPr/>
            </a:pPr>
            <a:r>
              <a:rPr lang="en-US" altLang="en-US" sz="1600" dirty="0" smtClean="0"/>
              <a:t>Secure transparency, accountability &amp; sound management of revenue, expenditure, assets and liabilities of institutions </a:t>
            </a:r>
            <a:r>
              <a:rPr lang="en-US" altLang="en-US" sz="1600" i="1" dirty="0" smtClean="0">
                <a:solidFill>
                  <a:schemeClr val="accent2"/>
                </a:solidFill>
              </a:rPr>
              <a:t>(management of REAL)</a:t>
            </a:r>
          </a:p>
          <a:p>
            <a:pPr marL="0" indent="0">
              <a:spcBef>
                <a:spcPts val="1800"/>
              </a:spcBef>
              <a:buFontTx/>
              <a:buNone/>
              <a:defRPr/>
            </a:pPr>
            <a:r>
              <a:rPr lang="en-US" altLang="en-US" b="1" dirty="0" smtClean="0">
                <a:solidFill>
                  <a:srgbClr val="B90400"/>
                </a:solidFill>
              </a:rPr>
              <a:t>UNDERLYING PRINCIPLES OF THE PFMA</a:t>
            </a:r>
          </a:p>
          <a:p>
            <a:pPr>
              <a:spcBef>
                <a:spcPts val="1800"/>
              </a:spcBef>
              <a:defRPr/>
            </a:pPr>
            <a:r>
              <a:rPr lang="en-US" altLang="en-US" sz="1600" dirty="0" smtClean="0"/>
              <a:t>Responsibility </a:t>
            </a:r>
            <a:endParaRPr lang="en-US" altLang="en-US" sz="1600" dirty="0"/>
          </a:p>
          <a:p>
            <a:pPr marL="274320" indent="-274320">
              <a:spcBef>
                <a:spcPts val="600"/>
              </a:spcBef>
              <a:defRPr/>
            </a:pPr>
            <a:r>
              <a:rPr lang="en-US" altLang="en-US" sz="1600" dirty="0" smtClean="0"/>
              <a:t> Accountability</a:t>
            </a:r>
            <a:endParaRPr lang="en-US" altLang="en-US" sz="1600" dirty="0"/>
          </a:p>
          <a:p>
            <a:pPr>
              <a:spcBef>
                <a:spcPts val="600"/>
              </a:spcBef>
              <a:defRPr/>
            </a:pPr>
            <a:r>
              <a:rPr lang="en-US" altLang="en-US" sz="1600" dirty="0" smtClean="0"/>
              <a:t>Promotion of transparency, efficiency, effectiveness and economy </a:t>
            </a:r>
          </a:p>
          <a:p>
            <a:pPr>
              <a:spcBef>
                <a:spcPts val="600"/>
              </a:spcBef>
              <a:defRPr/>
            </a:pPr>
            <a:r>
              <a:rPr lang="en-US" altLang="en-US" sz="1600" dirty="0" smtClean="0"/>
              <a:t>Effective management of revenue, expenditure, assets and liabilities</a:t>
            </a:r>
          </a:p>
          <a:p>
            <a:pPr>
              <a:spcBef>
                <a:spcPts val="600"/>
              </a:spcBef>
              <a:defRPr/>
            </a:pPr>
            <a:r>
              <a:rPr lang="en-US" altLang="en-US" sz="1600" dirty="0" smtClean="0"/>
              <a:t>Governance structures</a:t>
            </a:r>
          </a:p>
          <a:p>
            <a:pPr>
              <a:spcBef>
                <a:spcPts val="600"/>
              </a:spcBef>
              <a:defRPr/>
            </a:pPr>
            <a:r>
              <a:rPr lang="en-US" altLang="en-US" sz="1600" dirty="0" smtClean="0"/>
              <a:t>Improved service delivery </a:t>
            </a:r>
          </a:p>
          <a:p>
            <a:pPr>
              <a:defRPr/>
            </a:pPr>
            <a:endParaRPr lang="en-US" altLang="en-US" dirty="0" smtClean="0"/>
          </a:p>
          <a:p>
            <a:pPr marL="0" indent="0">
              <a:buFontTx/>
              <a:buNone/>
              <a:defRPr/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FF8F7F-FBB1-47ED-9825-4A628EAA41BE}" type="slidenum">
              <a:rPr lang="en-US" smtClean="0"/>
              <a:pPr>
                <a:defRPr/>
              </a:pPr>
              <a:t>3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590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THE PUBLIC FINANCE MANAGEMENT ACT (PFMA)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5536" y="1412776"/>
            <a:ext cx="806489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800" dirty="0">
                <a:solidFill>
                  <a:srgbClr val="000000"/>
                </a:solidFill>
              </a:rPr>
              <a:t>Section 66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en-US" sz="1600" dirty="0"/>
              <a:t>All public entities must annually submit borrowing plans to the Minister of Finance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en-US" sz="1600" dirty="0"/>
              <a:t>Schedule 2 public entities need approval from the Minister to borrow in a foreign currency or from a foreign entity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en-US" sz="1600" dirty="0" smtClean="0"/>
              <a:t>Schedule 3A SOCs </a:t>
            </a:r>
            <a:r>
              <a:rPr lang="en-US" altLang="en-US" sz="1600" dirty="0"/>
              <a:t>require the approval of the Executive Authority in concurrence with the Minister of Finance </a:t>
            </a:r>
            <a:r>
              <a:rPr lang="en-US" altLang="en-US" sz="1600" dirty="0" smtClean="0"/>
              <a:t>to borrow, </a:t>
            </a:r>
            <a:r>
              <a:rPr lang="en-US" altLang="en-US" sz="1600" dirty="0"/>
              <a:t>issue guarantees or </a:t>
            </a:r>
            <a:r>
              <a:rPr lang="en-US" altLang="en-US" sz="1600" dirty="0" smtClean="0"/>
              <a:t>indemnities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en-US" sz="1600" dirty="0" smtClean="0"/>
              <a:t>Schedule </a:t>
            </a:r>
            <a:r>
              <a:rPr lang="en-US" altLang="en-US" sz="1600" dirty="0"/>
              <a:t>3B SOCs require approval of all borrowing from the Minister of Finance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2FDD07-E551-4080-834D-8DF4EAB96ACF}" type="slidenum">
              <a:rPr lang="en-US" smtClean="0"/>
              <a:pPr>
                <a:defRPr/>
              </a:pPr>
              <a:t>4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4891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0" y="116632"/>
            <a:ext cx="8229600" cy="914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b="1" dirty="0" smtClean="0"/>
              <a:t>RESPONSIBILITY WITHIN THE NATIONAL TREASURY – GOVERNANCE AND FINANCIAL ANALYSIS </a:t>
            </a:r>
            <a:endParaRPr lang="en-US" sz="2400" dirty="0" smtClean="0">
              <a:latin typeface="Comic Sans MS" pitchFamily="1" charset="0"/>
            </a:endParaRPr>
          </a:p>
        </p:txBody>
      </p:sp>
      <p:sp>
        <p:nvSpPr>
          <p:cNvPr id="9" name="Rectangle 38"/>
          <p:cNvSpPr>
            <a:spLocks noChangeArrowheads="1"/>
          </p:cNvSpPr>
          <p:nvPr/>
        </p:nvSpPr>
        <p:spPr bwMode="auto">
          <a:xfrm>
            <a:off x="4788024" y="2924944"/>
            <a:ext cx="1910268" cy="727939"/>
          </a:xfrm>
          <a:prstGeom prst="rect">
            <a:avLst/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Division: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Corporate Services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 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34"/>
          <p:cNvSpPr>
            <a:spLocks noChangeArrowheads="1"/>
          </p:cNvSpPr>
          <p:nvPr/>
        </p:nvSpPr>
        <p:spPr bwMode="auto">
          <a:xfrm>
            <a:off x="2057400" y="5791200"/>
            <a:ext cx="1676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28"/>
          <p:cNvSpPr>
            <a:spLocks noChangeArrowheads="1"/>
          </p:cNvSpPr>
          <p:nvPr/>
        </p:nvSpPr>
        <p:spPr bwMode="auto">
          <a:xfrm>
            <a:off x="445752" y="4005064"/>
            <a:ext cx="1749984" cy="592104"/>
          </a:xfrm>
          <a:prstGeom prst="rect">
            <a:avLst/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eaLnBrk="1" hangingPunct="1"/>
            <a:r>
              <a:rPr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Chief Directorate: </a:t>
            </a:r>
          </a:p>
          <a:p>
            <a:pPr lvl="0" algn="ctr" eaLnBrk="1" hangingPunct="1"/>
            <a:r>
              <a:rPr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Governance and Financial Analysis  </a:t>
            </a:r>
          </a:p>
          <a:p>
            <a:pPr lvl="0" algn="ctr" eaLnBrk="1" hangingPunct="1"/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Line 25"/>
          <p:cNvSpPr>
            <a:spLocks noChangeShapeType="1"/>
          </p:cNvSpPr>
          <p:nvPr/>
        </p:nvSpPr>
        <p:spPr bwMode="auto">
          <a:xfrm>
            <a:off x="3347864" y="3167993"/>
            <a:ext cx="0" cy="342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sz="1000"/>
          </a:p>
        </p:txBody>
      </p:sp>
      <p:sp>
        <p:nvSpPr>
          <p:cNvPr id="27" name="Line 21"/>
          <p:cNvSpPr>
            <a:spLocks noChangeShapeType="1"/>
          </p:cNvSpPr>
          <p:nvPr/>
        </p:nvSpPr>
        <p:spPr bwMode="auto">
          <a:xfrm>
            <a:off x="7812360" y="3140968"/>
            <a:ext cx="0" cy="342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sz="1000"/>
          </a:p>
        </p:txBody>
      </p:sp>
      <p:sp>
        <p:nvSpPr>
          <p:cNvPr id="31" name="Text Box 17"/>
          <p:cNvSpPr txBox="1">
            <a:spLocks noChangeArrowheads="1"/>
          </p:cNvSpPr>
          <p:nvPr/>
        </p:nvSpPr>
        <p:spPr bwMode="auto">
          <a:xfrm>
            <a:off x="455692" y="4902324"/>
            <a:ext cx="1740044" cy="457200"/>
          </a:xfrm>
          <a:prstGeom prst="rect">
            <a:avLst/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Directorate: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Treasury</a:t>
            </a:r>
            <a:r>
              <a:rPr kumimoji="0" lang="en-US" sz="1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Operation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37" name="Text Box 15"/>
          <p:cNvSpPr txBox="1">
            <a:spLocks noChangeArrowheads="1"/>
          </p:cNvSpPr>
          <p:nvPr/>
        </p:nvSpPr>
        <p:spPr bwMode="auto">
          <a:xfrm>
            <a:off x="4228046" y="4797151"/>
            <a:ext cx="1730325" cy="562371"/>
          </a:xfrm>
          <a:prstGeom prst="rect">
            <a:avLst/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eaLnBrk="1" hangingPunct="1"/>
            <a:r>
              <a:rPr lang="en-US" sz="1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Division: 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Intergovernmental Relations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38" name="Text Box 14"/>
          <p:cNvSpPr txBox="1">
            <a:spLocks noChangeArrowheads="1"/>
          </p:cNvSpPr>
          <p:nvPr/>
        </p:nvSpPr>
        <p:spPr bwMode="auto">
          <a:xfrm>
            <a:off x="2812926" y="4002013"/>
            <a:ext cx="1825377" cy="595154"/>
          </a:xfrm>
          <a:prstGeom prst="rect">
            <a:avLst/>
          </a:pr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eaLnBrk="1" hangingPunct="1"/>
            <a:r>
              <a:rPr lang="en-US" sz="1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Division:</a:t>
            </a:r>
            <a:endParaRPr kumimoji="0" lang="en-US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Tax and Financial</a:t>
            </a:r>
            <a:r>
              <a:rPr kumimoji="0" lang="en-US" sz="1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Sector Policy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7" name="Line 7"/>
          <p:cNvSpPr>
            <a:spLocks noChangeShapeType="1"/>
          </p:cNvSpPr>
          <p:nvPr/>
        </p:nvSpPr>
        <p:spPr bwMode="auto">
          <a:xfrm>
            <a:off x="1043608" y="3167992"/>
            <a:ext cx="0" cy="34290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sz="1000"/>
          </a:p>
        </p:txBody>
      </p:sp>
      <p:sp>
        <p:nvSpPr>
          <p:cNvPr id="14354" name="Rectangle 46"/>
          <p:cNvSpPr>
            <a:spLocks noChangeArrowheads="1"/>
          </p:cNvSpPr>
          <p:nvPr/>
        </p:nvSpPr>
        <p:spPr bwMode="auto">
          <a:xfrm>
            <a:off x="0" y="105489"/>
            <a:ext cx="18473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 sz="1000"/>
          </a:p>
        </p:txBody>
      </p:sp>
      <p:sp>
        <p:nvSpPr>
          <p:cNvPr id="14355" name="Rectangle 71"/>
          <p:cNvSpPr>
            <a:spLocks noChangeArrowheads="1"/>
          </p:cNvSpPr>
          <p:nvPr/>
        </p:nvSpPr>
        <p:spPr bwMode="auto">
          <a:xfrm>
            <a:off x="0" y="334090"/>
            <a:ext cx="18473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Rectangle 38"/>
          <p:cNvSpPr>
            <a:spLocks noChangeArrowheads="1"/>
          </p:cNvSpPr>
          <p:nvPr/>
        </p:nvSpPr>
        <p:spPr bwMode="auto">
          <a:xfrm>
            <a:off x="395536" y="2924944"/>
            <a:ext cx="2089298" cy="716136"/>
          </a:xfrm>
          <a:prstGeom prst="rect">
            <a:avLst/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Division: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Asset and Liability</a:t>
            </a:r>
            <a:r>
              <a:rPr kumimoji="0" lang="en-US" sz="10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Management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000" dirty="0" smtClean="0">
                <a:latin typeface="Arial" pitchFamily="34" charset="0"/>
                <a:cs typeface="Arial" pitchFamily="34" charset="0"/>
              </a:rPr>
              <a:t>  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Rectangle 38"/>
          <p:cNvSpPr>
            <a:spLocks noChangeArrowheads="1"/>
          </p:cNvSpPr>
          <p:nvPr/>
        </p:nvSpPr>
        <p:spPr bwMode="auto">
          <a:xfrm>
            <a:off x="7003082" y="2954350"/>
            <a:ext cx="1877888" cy="69067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Division: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Economic Policy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 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Rectangle 38"/>
          <p:cNvSpPr>
            <a:spLocks noChangeArrowheads="1"/>
          </p:cNvSpPr>
          <p:nvPr/>
        </p:nvSpPr>
        <p:spPr bwMode="auto">
          <a:xfrm>
            <a:off x="2746623" y="2936747"/>
            <a:ext cx="1825377" cy="716136"/>
          </a:xfrm>
          <a:prstGeom prst="rect">
            <a:avLst/>
          </a:pr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Division: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Budget</a:t>
            </a:r>
            <a:r>
              <a:rPr kumimoji="0" lang="en-US" sz="10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Office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Text Box 15"/>
          <p:cNvSpPr txBox="1">
            <a:spLocks noChangeArrowheads="1"/>
          </p:cNvSpPr>
          <p:nvPr/>
        </p:nvSpPr>
        <p:spPr bwMode="auto">
          <a:xfrm>
            <a:off x="5093208" y="4002012"/>
            <a:ext cx="1799072" cy="595156"/>
          </a:xfrm>
          <a:prstGeom prst="rect">
            <a:avLst/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eaLnBrk="1" hangingPunct="1"/>
            <a:r>
              <a:rPr lang="en-US" sz="1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Division: </a:t>
            </a:r>
            <a:endParaRPr lang="en-US" sz="1000" b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1" hangingPunct="1"/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International and Regional Economic</a:t>
            </a:r>
            <a:r>
              <a:rPr kumimoji="0" lang="en-US" sz="1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Policy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360" name="Straight Connector 14359"/>
          <p:cNvCxnSpPr/>
          <p:nvPr/>
        </p:nvCxnSpPr>
        <p:spPr bwMode="auto">
          <a:xfrm>
            <a:off x="4228046" y="1674168"/>
            <a:ext cx="0" cy="103475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Straight Connector 36"/>
          <p:cNvCxnSpPr/>
          <p:nvPr/>
        </p:nvCxnSpPr>
        <p:spPr bwMode="auto">
          <a:xfrm>
            <a:off x="1259632" y="2708920"/>
            <a:ext cx="676875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>
            <a:off x="8028384" y="2708920"/>
            <a:ext cx="0" cy="2454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/>
          <p:cNvCxnSpPr/>
          <p:nvPr/>
        </p:nvCxnSpPr>
        <p:spPr bwMode="auto">
          <a:xfrm>
            <a:off x="1259632" y="2708920"/>
            <a:ext cx="0" cy="2160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40"/>
          <p:cNvCxnSpPr/>
          <p:nvPr/>
        </p:nvCxnSpPr>
        <p:spPr bwMode="auto">
          <a:xfrm>
            <a:off x="5724128" y="2708920"/>
            <a:ext cx="0" cy="2160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/>
          <p:nvPr/>
        </p:nvCxnSpPr>
        <p:spPr bwMode="auto">
          <a:xfrm>
            <a:off x="3639517" y="2708920"/>
            <a:ext cx="0" cy="2160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5" name="Horizontal Scroll 34"/>
          <p:cNvSpPr/>
          <p:nvPr/>
        </p:nvSpPr>
        <p:spPr bwMode="auto">
          <a:xfrm>
            <a:off x="3059832" y="1196752"/>
            <a:ext cx="3024336" cy="936104"/>
          </a:xfrm>
          <a:prstGeom prst="horizontalScroll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ZA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1"/>
                </a:solidFill>
              </a:rPr>
              <a:t>National Treasury</a:t>
            </a:r>
          </a:p>
        </p:txBody>
      </p:sp>
      <p:sp>
        <p:nvSpPr>
          <p:cNvPr id="36" name="Content Placeholder 6"/>
          <p:cNvSpPr>
            <a:spLocks noGrp="1"/>
          </p:cNvSpPr>
          <p:nvPr>
            <p:ph sz="half" idx="4294967295"/>
          </p:nvPr>
        </p:nvSpPr>
        <p:spPr>
          <a:xfrm>
            <a:off x="107504" y="1196752"/>
            <a:ext cx="2788096" cy="1440160"/>
          </a:xfrm>
          <a:prstGeom prst="rect">
            <a:avLst/>
          </a:prstGeom>
          <a:ln>
            <a:solidFill>
              <a:schemeClr val="tx1">
                <a:alpha val="98000"/>
              </a:schemeClr>
            </a:solidFill>
            <a:prstDash val="sysDash"/>
          </a:ln>
        </p:spPr>
        <p:txBody>
          <a:bodyPr/>
          <a:lstStyle/>
          <a:p>
            <a:pPr algn="just">
              <a:buFontTx/>
              <a:buNone/>
            </a:pPr>
            <a:r>
              <a:rPr lang="en-US" sz="1400" b="1" i="1" dirty="0"/>
              <a:t>Chief -Director ate Mandate</a:t>
            </a:r>
            <a:r>
              <a:rPr lang="en-US" sz="1400" dirty="0" smtClean="0"/>
              <a:t>:</a:t>
            </a:r>
          </a:p>
          <a:p>
            <a:pPr marL="171450" indent="-171450" algn="just">
              <a:buFont typeface="Wingdings" pitchFamily="2" charset="2"/>
              <a:buChar char="§"/>
              <a:defRPr/>
            </a:pPr>
            <a:r>
              <a:rPr lang="en-ZA" sz="1400" dirty="0">
                <a:solidFill>
                  <a:srgbClr val="000000"/>
                </a:solidFill>
                <a:latin typeface="Arial" charset="0"/>
                <a:ea typeface="ＭＳ Ｐゴシック" pitchFamily="1" charset="-128"/>
              </a:rPr>
              <a:t>Exercise oversight over public enterprises to enable the achievement of government policy objectives in a financially sustainable manner</a:t>
            </a:r>
          </a:p>
          <a:p>
            <a:pPr algn="just">
              <a:buFontTx/>
              <a:buNone/>
            </a:pPr>
            <a:endParaRPr lang="en-US" sz="500" dirty="0" smtClean="0"/>
          </a:p>
          <a:p>
            <a:pPr algn="just">
              <a:buFontTx/>
              <a:buChar char="•"/>
            </a:pPr>
            <a:endParaRPr lang="en-US" sz="1400" dirty="0" smtClean="0"/>
          </a:p>
        </p:txBody>
      </p:sp>
      <p:sp>
        <p:nvSpPr>
          <p:cNvPr id="33" name="Text Box 14"/>
          <p:cNvSpPr txBox="1">
            <a:spLocks noChangeArrowheads="1"/>
          </p:cNvSpPr>
          <p:nvPr/>
        </p:nvSpPr>
        <p:spPr bwMode="auto">
          <a:xfrm>
            <a:off x="5346414" y="5445223"/>
            <a:ext cx="1825377" cy="576065"/>
          </a:xfrm>
          <a:prstGeom prst="rect">
            <a:avLst/>
          </a:pr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eaLnBrk="1" hangingPunct="1"/>
            <a:r>
              <a:rPr lang="en-US" sz="1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Division: </a:t>
            </a:r>
            <a:endParaRPr lang="en-US" sz="1000" b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1" hangingPunct="1"/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Office</a:t>
            </a:r>
            <a:r>
              <a:rPr kumimoji="0" lang="en-US" sz="1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of the Chief Procurement Officer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 Box 14"/>
          <p:cNvSpPr txBox="1">
            <a:spLocks noChangeArrowheads="1"/>
          </p:cNvSpPr>
          <p:nvPr/>
        </p:nvSpPr>
        <p:spPr bwMode="auto">
          <a:xfrm>
            <a:off x="6729084" y="4781524"/>
            <a:ext cx="1825377" cy="577999"/>
          </a:xfrm>
          <a:prstGeom prst="rect">
            <a:avLst/>
          </a:pr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eaLnBrk="1" hangingPunct="1"/>
            <a:r>
              <a:rPr lang="en-US" sz="1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Division: </a:t>
            </a:r>
            <a:endParaRPr lang="en-US" sz="1000" b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1" hangingPunct="1"/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Public Finance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 Box 14"/>
          <p:cNvSpPr txBox="1">
            <a:spLocks noChangeArrowheads="1"/>
          </p:cNvSpPr>
          <p:nvPr/>
        </p:nvSpPr>
        <p:spPr bwMode="auto">
          <a:xfrm>
            <a:off x="7179492" y="4005065"/>
            <a:ext cx="1825377" cy="592103"/>
          </a:xfrm>
          <a:prstGeom prst="rect">
            <a:avLst/>
          </a:pr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eaLnBrk="1" hangingPunct="1"/>
            <a:r>
              <a:rPr lang="en-US" sz="1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Division: </a:t>
            </a:r>
            <a:endParaRPr lang="en-US" sz="1000" b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1" hangingPunct="1"/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Office of the Accountant</a:t>
            </a:r>
            <a:r>
              <a:rPr kumimoji="0" lang="en-US" sz="1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General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" name="Straight Connector 2"/>
          <p:cNvCxnSpPr>
            <a:endCxn id="20" idx="0"/>
          </p:cNvCxnSpPr>
          <p:nvPr/>
        </p:nvCxnSpPr>
        <p:spPr bwMode="auto">
          <a:xfrm>
            <a:off x="1320744" y="3652883"/>
            <a:ext cx="0" cy="35218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/>
          <p:cNvCxnSpPr>
            <a:stCxn id="20" idx="2"/>
            <a:endCxn id="31" idx="0"/>
          </p:cNvCxnSpPr>
          <p:nvPr/>
        </p:nvCxnSpPr>
        <p:spPr bwMode="auto">
          <a:xfrm>
            <a:off x="1320744" y="4597168"/>
            <a:ext cx="4970" cy="30515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84218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1" grpId="0" animBg="1"/>
      <p:bldP spid="3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 bwMode="auto">
          <a:xfrm>
            <a:off x="251520" y="3501008"/>
            <a:ext cx="8280920" cy="720080"/>
          </a:xfrm>
          <a:prstGeom prst="rect">
            <a:avLst/>
          </a:prstGeom>
          <a:solidFill>
            <a:srgbClr val="92D050">
              <a:alpha val="48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rPr>
              <a:t>INTEGRATION WITH PFMA AND TREASURY REGULATIONS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0" y="188640"/>
            <a:ext cx="8229600" cy="914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b="1" dirty="0" smtClean="0"/>
              <a:t>SOC TREASURY MANAGEMENT - STRATEGIC FRAMEWORK</a:t>
            </a:r>
            <a:endParaRPr lang="en-US" dirty="0" smtClean="0">
              <a:latin typeface="Comic Sans MS" pitchFamily="1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1124744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Promotion of best practice standards in Treasury Management of SOCs in the following 5 key areas</a:t>
            </a:r>
            <a:endParaRPr lang="en-GB" sz="1600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251520" y="1772816"/>
            <a:ext cx="8280920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dirty="0" smtClean="0"/>
              <a:t>STRATEGIC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251520" y="5301208"/>
            <a:ext cx="8280920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rPr>
              <a:t>OPERATIONAL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251520" y="2492896"/>
            <a:ext cx="1080120" cy="2664296"/>
          </a:xfrm>
          <a:prstGeom prst="rect">
            <a:avLst/>
          </a:prstGeom>
          <a:solidFill>
            <a:srgbClr val="B90400">
              <a:alpha val="81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pitchFamily="1" charset="-128"/>
              </a:rPr>
              <a:t>Corporate Financial Management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1979712" y="2492896"/>
            <a:ext cx="1080120" cy="2664296"/>
          </a:xfrm>
          <a:prstGeom prst="rect">
            <a:avLst/>
          </a:prstGeom>
          <a:solidFill>
            <a:srgbClr val="B90400">
              <a:alpha val="81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pitchFamily="1" charset="-128"/>
              </a:rPr>
              <a:t>Capital</a:t>
            </a:r>
            <a:r>
              <a:rPr kumimoji="0" lang="en-GB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pitchFamily="1" charset="-128"/>
              </a:rPr>
              <a:t> Markets and Funding</a:t>
            </a: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851920" y="2492896"/>
            <a:ext cx="1080120" cy="2664296"/>
          </a:xfrm>
          <a:prstGeom prst="rect">
            <a:avLst/>
          </a:prstGeom>
          <a:solidFill>
            <a:srgbClr val="B90400">
              <a:alpha val="81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2000" dirty="0" smtClean="0">
                <a:solidFill>
                  <a:schemeClr val="bg1"/>
                </a:solidFill>
              </a:rPr>
              <a:t>Cash and Liquidity Management</a:t>
            </a: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5652120" y="2492896"/>
            <a:ext cx="1080120" cy="2664296"/>
          </a:xfrm>
          <a:prstGeom prst="rect">
            <a:avLst/>
          </a:prstGeom>
          <a:solidFill>
            <a:srgbClr val="B90400">
              <a:alpha val="81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2000" dirty="0" smtClean="0">
                <a:solidFill>
                  <a:schemeClr val="bg1"/>
                </a:solidFill>
              </a:rPr>
              <a:t>Risk Management</a:t>
            </a: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7452320" y="2492896"/>
            <a:ext cx="1080120" cy="2664296"/>
          </a:xfrm>
          <a:prstGeom prst="rect">
            <a:avLst/>
          </a:prstGeom>
          <a:solidFill>
            <a:srgbClr val="B90400">
              <a:alpha val="81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2000" dirty="0" smtClean="0">
                <a:solidFill>
                  <a:schemeClr val="bg1"/>
                </a:solidFill>
              </a:rPr>
              <a:t>Treasury Operations and Controls</a:t>
            </a: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CC9CFB-5521-4678-B011-3614EFC0CBEB}" type="slidenum">
              <a:rPr lang="en-US" smtClean="0"/>
              <a:pPr>
                <a:defRPr/>
              </a:pPr>
              <a:t>6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05451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1" descr="Powerpoint Presentation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18" y="5730"/>
            <a:ext cx="9177338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757238" y="1916112"/>
            <a:ext cx="7940675" cy="2232967"/>
          </a:xfrm>
        </p:spPr>
        <p:txBody>
          <a:bodyPr/>
          <a:lstStyle/>
          <a:p>
            <a:pPr eaLnBrk="1" hangingPunct="1"/>
            <a:r>
              <a:rPr lang="en-US" dirty="0" smtClean="0">
                <a:cs typeface="Osaka"/>
              </a:rPr>
              <a:t>RISK THEMES</a:t>
            </a:r>
            <a:br>
              <a:rPr lang="en-US" dirty="0" smtClean="0">
                <a:cs typeface="Osaka"/>
              </a:rPr>
            </a:br>
            <a:r>
              <a:rPr lang="en-US" dirty="0">
                <a:cs typeface="Osaka"/>
              </a:rPr>
              <a:t/>
            </a:r>
            <a:br>
              <a:rPr lang="en-US" dirty="0">
                <a:cs typeface="Osaka"/>
              </a:rPr>
            </a:br>
            <a:r>
              <a:rPr lang="en-US" dirty="0">
                <a:cs typeface="Osaka"/>
              </a:rPr>
              <a:t>INCREASED VULNERABILITY – Financial </a:t>
            </a:r>
            <a:r>
              <a:rPr lang="en-US" dirty="0" smtClean="0">
                <a:cs typeface="Osaka"/>
              </a:rPr>
              <a:t>leverage</a:t>
            </a:r>
            <a:br>
              <a:rPr lang="en-US" dirty="0" smtClean="0">
                <a:cs typeface="Osaka"/>
              </a:rPr>
            </a:br>
            <a:r>
              <a:rPr lang="en-US" sz="1000" dirty="0" smtClean="0">
                <a:cs typeface="Osaka"/>
              </a:rPr>
              <a:t/>
            </a:r>
            <a:br>
              <a:rPr lang="en-US" sz="1000" dirty="0" smtClean="0">
                <a:cs typeface="Osaka"/>
              </a:rPr>
            </a:br>
            <a:r>
              <a:rPr lang="en-US" dirty="0" smtClean="0">
                <a:cs typeface="Osaka"/>
              </a:rPr>
              <a:t>SOVEREIGN CREDIT RATING – Impact on the debt of state-owned companies</a:t>
            </a:r>
            <a:br>
              <a:rPr lang="en-US" dirty="0" smtClean="0">
                <a:cs typeface="Osaka"/>
              </a:rPr>
            </a:br>
            <a:r>
              <a:rPr lang="en-US" sz="1400" dirty="0" smtClean="0">
                <a:cs typeface="Osaka"/>
              </a:rPr>
              <a:t/>
            </a:r>
            <a:br>
              <a:rPr lang="en-US" sz="1400" dirty="0" smtClean="0">
                <a:cs typeface="Osaka"/>
              </a:rPr>
            </a:br>
            <a:endParaRPr lang="en-US" dirty="0" smtClean="0">
              <a:cs typeface="Osaka"/>
            </a:endParaRPr>
          </a:p>
        </p:txBody>
      </p:sp>
      <p:sp>
        <p:nvSpPr>
          <p:cNvPr id="13317" name="Rectangle 14"/>
          <p:cNvSpPr>
            <a:spLocks noChangeArrowheads="1"/>
          </p:cNvSpPr>
          <p:nvPr/>
        </p:nvSpPr>
        <p:spPr bwMode="auto">
          <a:xfrm>
            <a:off x="777875" y="4548188"/>
            <a:ext cx="7696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fontAlgn="base">
              <a:spcBef>
                <a:spcPct val="20000"/>
              </a:spcBef>
              <a:spcAft>
                <a:spcPct val="0"/>
              </a:spcAft>
            </a:pPr>
            <a:r>
              <a:rPr lang="en-US" sz="1000" b="1">
                <a:solidFill>
                  <a:srgbClr val="FFFFFF"/>
                </a:solidFill>
                <a:ea typeface="ＭＳ Ｐゴシック" pitchFamily="34" charset="-128"/>
              </a:rPr>
              <a:t>	   </a:t>
            </a:r>
            <a:endParaRPr lang="en-US" sz="1000">
              <a:solidFill>
                <a:srgbClr val="FFFFFF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490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1" descr="Powerpoint Presentation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18" y="0"/>
            <a:ext cx="9177338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777875" y="685800"/>
            <a:ext cx="7940675" cy="1784350"/>
          </a:xfrm>
        </p:spPr>
        <p:txBody>
          <a:bodyPr/>
          <a:lstStyle/>
          <a:p>
            <a:pPr>
              <a:defRPr/>
            </a:pPr>
            <a:r>
              <a:rPr lang="en-US" sz="3200" dirty="0">
                <a:cs typeface="Osaka"/>
              </a:rPr>
              <a:t>2016/17 Corporate Plan </a:t>
            </a:r>
            <a:r>
              <a:rPr lang="en-US" sz="3200" dirty="0" smtClean="0">
                <a:cs typeface="Osaka"/>
              </a:rPr>
              <a:t>Analysis - </a:t>
            </a:r>
            <a:r>
              <a:rPr lang="en-US" sz="3200" dirty="0">
                <a:cs typeface="Osaka"/>
              </a:rPr>
              <a:t>Schedule 2 SOCs </a:t>
            </a:r>
            <a:br>
              <a:rPr lang="en-US" sz="3200" dirty="0">
                <a:cs typeface="Osaka"/>
              </a:rPr>
            </a:br>
            <a:endParaRPr lang="en-US" sz="3200" dirty="0">
              <a:cs typeface="Osaka"/>
            </a:endParaRPr>
          </a:p>
        </p:txBody>
      </p:sp>
      <p:sp>
        <p:nvSpPr>
          <p:cNvPr id="13317" name="Rectangle 14"/>
          <p:cNvSpPr>
            <a:spLocks noChangeArrowheads="1"/>
          </p:cNvSpPr>
          <p:nvPr/>
        </p:nvSpPr>
        <p:spPr bwMode="auto">
          <a:xfrm>
            <a:off x="777875" y="4548188"/>
            <a:ext cx="7696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fontAlgn="base">
              <a:spcBef>
                <a:spcPct val="20000"/>
              </a:spcBef>
              <a:spcAft>
                <a:spcPct val="0"/>
              </a:spcAft>
            </a:pPr>
            <a:r>
              <a:rPr lang="en-US" sz="1000" b="1">
                <a:solidFill>
                  <a:srgbClr val="FFFFFF"/>
                </a:solidFill>
                <a:ea typeface="ＭＳ Ｐゴシック" pitchFamily="34" charset="-128"/>
              </a:rPr>
              <a:t>	   </a:t>
            </a:r>
            <a:endParaRPr lang="en-US" sz="100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219200" y="2107618"/>
            <a:ext cx="2412741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chemeClr val="bg1"/>
                </a:solidFill>
                <a:ea typeface="ＭＳ Ｐゴシック" pitchFamily="34" charset="-128"/>
                <a:cs typeface="Arial" pitchFamily="34" charset="0"/>
              </a:rPr>
              <a:t>ACSA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chemeClr val="bg1"/>
                </a:solidFill>
                <a:ea typeface="ＭＳ Ｐゴシック" pitchFamily="34" charset="-128"/>
                <a:cs typeface="Arial" pitchFamily="34" charset="0"/>
              </a:rPr>
              <a:t>Alexkor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chemeClr val="bg1"/>
                </a:solidFill>
                <a:ea typeface="ＭＳ Ｐゴシック" pitchFamily="34" charset="-128"/>
                <a:cs typeface="Arial" pitchFamily="34" charset="0"/>
              </a:rPr>
              <a:t>Armscor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chemeClr val="bg1"/>
                </a:solidFill>
                <a:ea typeface="ＭＳ Ｐゴシック" pitchFamily="34" charset="-128"/>
                <a:cs typeface="Arial" pitchFamily="34" charset="0"/>
              </a:rPr>
              <a:t>ATNS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chemeClr val="bg1"/>
                </a:solidFill>
                <a:ea typeface="ＭＳ Ｐゴシック" pitchFamily="34" charset="-128"/>
                <a:cs typeface="Arial" pitchFamily="34" charset="0"/>
              </a:rPr>
              <a:t>CEF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chemeClr val="bg1"/>
                </a:solidFill>
                <a:ea typeface="ＭＳ Ｐゴシック" pitchFamily="34" charset="-128"/>
                <a:cs typeface="Arial" pitchFamily="34" charset="0"/>
              </a:rPr>
              <a:t>Denel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chemeClr val="bg1"/>
                </a:solidFill>
                <a:ea typeface="ＭＳ Ｐゴシック" pitchFamily="34" charset="-128"/>
                <a:cs typeface="Arial" pitchFamily="34" charset="0"/>
              </a:rPr>
              <a:t>Eskom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 smtClean="0">
                <a:solidFill>
                  <a:schemeClr val="bg1"/>
                </a:solidFill>
                <a:ea typeface="ＭＳ Ｐゴシック" pitchFamily="34" charset="-128"/>
                <a:cs typeface="Arial" pitchFamily="34" charset="0"/>
              </a:rPr>
              <a:t>BB Infraco</a:t>
            </a:r>
            <a:endParaRPr lang="en-US" altLang="en-US" sz="1800" dirty="0">
              <a:solidFill>
                <a:schemeClr val="bg1"/>
              </a:solidFill>
              <a:ea typeface="ＭＳ Ｐゴシック" pitchFamily="34" charset="-128"/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 smtClean="0">
                <a:solidFill>
                  <a:schemeClr val="bg1"/>
                </a:solidFill>
                <a:ea typeface="ＭＳ Ｐゴシック" pitchFamily="34" charset="-128"/>
                <a:cs typeface="Arial" pitchFamily="34" charset="0"/>
              </a:rPr>
              <a:t>NECSA</a:t>
            </a:r>
            <a:endParaRPr lang="en-US" altLang="en-US" sz="1800" dirty="0">
              <a:solidFill>
                <a:schemeClr val="bg1"/>
              </a:solidFill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962398" y="2115265"/>
            <a:ext cx="329723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 smtClean="0">
                <a:solidFill>
                  <a:schemeClr val="bg1"/>
                </a:solidFill>
                <a:ea typeface="ＭＳ Ｐゴシック" pitchFamily="34" charset="-128"/>
                <a:cs typeface="Arial" pitchFamily="34" charset="0"/>
              </a:rPr>
              <a:t>SAA</a:t>
            </a:r>
            <a:endParaRPr lang="en-US" altLang="en-US" sz="1800" dirty="0">
              <a:solidFill>
                <a:schemeClr val="bg1"/>
              </a:solidFill>
              <a:ea typeface="ＭＳ Ｐゴシック" pitchFamily="34" charset="-128"/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chemeClr val="bg1"/>
                </a:solidFill>
                <a:ea typeface="ＭＳ Ｐゴシック" pitchFamily="34" charset="-128"/>
                <a:cs typeface="Arial" pitchFamily="34" charset="0"/>
              </a:rPr>
              <a:t>SABC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chemeClr val="bg1"/>
                </a:solidFill>
                <a:ea typeface="ＭＳ Ｐゴシック" pitchFamily="34" charset="-128"/>
                <a:cs typeface="Arial" pitchFamily="34" charset="0"/>
              </a:rPr>
              <a:t>SAFCOL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chemeClr val="bg1"/>
                </a:solidFill>
                <a:ea typeface="ＭＳ Ｐゴシック" pitchFamily="34" charset="-128"/>
                <a:cs typeface="Arial" pitchFamily="34" charset="0"/>
              </a:rPr>
              <a:t>SAPO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chemeClr val="bg1"/>
                </a:solidFill>
                <a:ea typeface="ＭＳ Ｐゴシック" pitchFamily="34" charset="-128"/>
                <a:cs typeface="Arial" pitchFamily="34" charset="0"/>
              </a:rPr>
              <a:t>SAX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chemeClr val="bg1"/>
                </a:solidFill>
                <a:ea typeface="ＭＳ Ｐゴシック" pitchFamily="34" charset="-128"/>
                <a:cs typeface="Arial" pitchFamily="34" charset="0"/>
              </a:rPr>
              <a:t>Sentech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chemeClr val="bg1"/>
                </a:solidFill>
                <a:ea typeface="ＭＳ Ｐゴシック" pitchFamily="34" charset="-128"/>
                <a:cs typeface="Arial" pitchFamily="34" charset="0"/>
              </a:rPr>
              <a:t>TCTA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chemeClr val="bg1"/>
                </a:solidFill>
                <a:ea typeface="ＭＳ Ｐゴシック" pitchFamily="34" charset="-128"/>
                <a:cs typeface="Arial" pitchFamily="34" charset="0"/>
              </a:rPr>
              <a:t>Transnet</a:t>
            </a:r>
          </a:p>
        </p:txBody>
      </p:sp>
    </p:spTree>
    <p:extLst>
      <p:ext uri="{BB962C8B-B14F-4D97-AF65-F5344CB8AC3E}">
        <p14:creationId xmlns:p14="http://schemas.microsoft.com/office/powerpoint/2010/main" val="2451633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421481" y="76200"/>
            <a:ext cx="8053387" cy="838200"/>
          </a:xfrm>
        </p:spPr>
        <p:txBody>
          <a:bodyPr/>
          <a:lstStyle/>
          <a:p>
            <a:pPr>
              <a:lnSpc>
                <a:spcPct val="9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400" b="1" kern="1200" dirty="0" smtClean="0">
                <a:solidFill>
                  <a:srgbClr val="FFFFFF"/>
                </a:solidFill>
                <a:cs typeface="+mj-cs"/>
              </a:rPr>
              <a:t>Profitability expected to deteriorate, on the back of weaker economic activity</a:t>
            </a:r>
            <a:endParaRPr lang="en-US" sz="2800" b="1" kern="1200" dirty="0">
              <a:solidFill>
                <a:srgbClr val="FFFFFF"/>
              </a:solidFill>
              <a:cs typeface="+mj-cs"/>
            </a:endParaRPr>
          </a:p>
        </p:txBody>
      </p:sp>
      <p:sp>
        <p:nvSpPr>
          <p:cNvPr id="13315" name="TextBox 6"/>
          <p:cNvSpPr txBox="1">
            <a:spLocks noChangeArrowheads="1"/>
          </p:cNvSpPr>
          <p:nvPr/>
        </p:nvSpPr>
        <p:spPr bwMode="auto">
          <a:xfrm>
            <a:off x="512242" y="4022185"/>
            <a:ext cx="75406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i="1" dirty="0"/>
              <a:t>Source: National Treasury ( Schedule 2 – SOCs excluding DFIs  - </a:t>
            </a:r>
            <a:r>
              <a:rPr lang="en-US" altLang="en-US" sz="800" dirty="0">
                <a:ea typeface="ＭＳ Ｐゴシック" pitchFamily="34" charset="-128"/>
                <a:cs typeface="Arial" pitchFamily="34" charset="0"/>
              </a:rPr>
              <a:t>ACSA, Alexkor, Armscor, ATNS, CEF, Denel, Eskom, BB Infraco, </a:t>
            </a:r>
            <a:r>
              <a:rPr lang="en-US" altLang="en-US" sz="800" dirty="0" smtClean="0">
                <a:ea typeface="ＭＳ Ｐゴシック" pitchFamily="34" charset="-128"/>
                <a:cs typeface="Arial" pitchFamily="34" charset="0"/>
              </a:rPr>
              <a:t>NECSA, </a:t>
            </a:r>
            <a:r>
              <a:rPr lang="en-US" altLang="en-US" sz="800" dirty="0">
                <a:ea typeface="ＭＳ Ｐゴシック" pitchFamily="34" charset="-128"/>
                <a:cs typeface="Arial" pitchFamily="34" charset="0"/>
              </a:rPr>
              <a:t>SAA, SABC, </a:t>
            </a:r>
            <a:r>
              <a:rPr lang="en-US" altLang="en-US" sz="800" dirty="0" smtClean="0">
                <a:ea typeface="ＭＳ Ｐゴシック" pitchFamily="34" charset="-128"/>
                <a:cs typeface="Arial" pitchFamily="34" charset="0"/>
              </a:rPr>
              <a:t>SAFCOL</a:t>
            </a:r>
            <a:r>
              <a:rPr lang="en-US" altLang="en-US" sz="800" dirty="0">
                <a:ea typeface="ＭＳ Ｐゴシック" pitchFamily="34" charset="-128"/>
                <a:cs typeface="Arial" pitchFamily="34" charset="0"/>
              </a:rPr>
              <a:t>, SAPO, SAX, Sentech, TCTA, Transnet)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B3BFC6-054F-4ED9-AC7B-3057CF5E584C}" type="slidenum">
              <a:rPr lang="en-US" smtClean="0"/>
              <a:pPr>
                <a:defRPr/>
              </a:pPr>
              <a:t>9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317" name="TextBox 4"/>
          <p:cNvSpPr txBox="1">
            <a:spLocks noChangeArrowheads="1"/>
          </p:cNvSpPr>
          <p:nvPr/>
        </p:nvSpPr>
        <p:spPr bwMode="auto">
          <a:xfrm>
            <a:off x="615950" y="1474788"/>
            <a:ext cx="71438" cy="4603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12242" y="4365104"/>
            <a:ext cx="7918450" cy="2000548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  <a:defRPr/>
            </a:pPr>
            <a:r>
              <a:rPr lang="en-US" sz="1200" dirty="0" smtClean="0"/>
              <a:t>Total </a:t>
            </a:r>
            <a:r>
              <a:rPr lang="en-US" sz="1200" dirty="0"/>
              <a:t>income to increase by 11.0% on average in the forecast period</a:t>
            </a:r>
            <a:r>
              <a:rPr lang="en-US" sz="1200" b="1" dirty="0"/>
              <a:t>, 2% less compared to historical trends </a:t>
            </a:r>
            <a:r>
              <a:rPr lang="en-US" sz="1200" dirty="0"/>
              <a:t>(2011/12 - 2014/15)</a:t>
            </a:r>
            <a:r>
              <a:rPr lang="en-US" sz="1200" b="1" dirty="0"/>
              <a:t>;</a:t>
            </a:r>
            <a:r>
              <a:rPr lang="en-US" sz="1200" dirty="0"/>
              <a:t> </a:t>
            </a:r>
          </a:p>
          <a:p>
            <a:pPr algn="just">
              <a:defRPr/>
            </a:pPr>
            <a:endParaRPr lang="en-US" sz="400" dirty="0"/>
          </a:p>
          <a:p>
            <a:pPr marL="171450" indent="-171450" algn="just">
              <a:buFont typeface="Arial" pitchFamily="34" charset="0"/>
              <a:buChar char="•"/>
              <a:defRPr/>
            </a:pPr>
            <a:r>
              <a:rPr lang="en-US" sz="1200" dirty="0"/>
              <a:t>Total cost to increase above </a:t>
            </a:r>
            <a:r>
              <a:rPr lang="en-US" sz="1200" b="1" dirty="0"/>
              <a:t>inflation levels at an average of 8.0% </a:t>
            </a:r>
            <a:r>
              <a:rPr lang="en-US" sz="1200" dirty="0"/>
              <a:t>in the forecast, </a:t>
            </a:r>
            <a:r>
              <a:rPr lang="en-US" sz="1200" b="1" dirty="0"/>
              <a:t>half of the 16.1% average </a:t>
            </a:r>
            <a:r>
              <a:rPr lang="en-US" sz="1200" dirty="0"/>
              <a:t>increase observed historically;</a:t>
            </a:r>
          </a:p>
          <a:p>
            <a:pPr algn="just">
              <a:defRPr/>
            </a:pPr>
            <a:endParaRPr lang="en-US" sz="400" dirty="0"/>
          </a:p>
          <a:p>
            <a:pPr marL="171450" indent="-171450" algn="just">
              <a:buFont typeface="Arial" pitchFamily="34" charset="0"/>
              <a:buChar char="•"/>
              <a:defRPr/>
            </a:pPr>
            <a:r>
              <a:rPr lang="en-US" sz="1200" dirty="0"/>
              <a:t>Finance costs set </a:t>
            </a:r>
            <a:r>
              <a:rPr lang="en-US" sz="1200" b="1" dirty="0"/>
              <a:t>to more than double to an average of R34.9 billion a year</a:t>
            </a:r>
            <a:r>
              <a:rPr lang="en-US" sz="1200" dirty="0"/>
              <a:t>, compared to an average R16.4 billion observed historically</a:t>
            </a:r>
            <a:r>
              <a:rPr lang="en-US" sz="1200" dirty="0" smtClean="0"/>
              <a:t>; and</a:t>
            </a:r>
            <a:endParaRPr lang="en-US" sz="1200" dirty="0"/>
          </a:p>
          <a:p>
            <a:pPr marL="171450" indent="-171450" algn="just">
              <a:buFont typeface="Arial" pitchFamily="34" charset="0"/>
              <a:buChar char="•"/>
              <a:defRPr/>
            </a:pPr>
            <a:endParaRPr lang="en-US" sz="400" dirty="0"/>
          </a:p>
          <a:p>
            <a:pPr marL="171450" indent="-171450" algn="just">
              <a:buFont typeface="Arial" pitchFamily="34" charset="0"/>
              <a:buChar char="•"/>
              <a:defRPr/>
            </a:pPr>
            <a:r>
              <a:rPr lang="en-US" sz="1200" dirty="0"/>
              <a:t>Net profit margins are substantially revised down, as the difficult trading condition continue to erode value in </a:t>
            </a:r>
            <a:r>
              <a:rPr lang="en-US" sz="1200" dirty="0" smtClean="0"/>
              <a:t>SOCs.</a:t>
            </a:r>
            <a:endParaRPr lang="en-US" sz="1200" dirty="0"/>
          </a:p>
          <a:p>
            <a:pPr algn="just">
              <a:defRPr/>
            </a:pPr>
            <a:r>
              <a:rPr lang="en-US" sz="1200" dirty="0"/>
              <a:t> </a:t>
            </a: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0068698"/>
              </p:ext>
            </p:extLst>
          </p:nvPr>
        </p:nvGraphicFramePr>
        <p:xfrm>
          <a:off x="511523" y="1159922"/>
          <a:ext cx="8280920" cy="2862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6328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tNMiV9H1kunG0uQTcT.V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l3jWPIniUKjJ4yN5koVJ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pJCroCqvUatD.MQCca.sg"/>
</p:tagLst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 Bold"/>
        <a:ea typeface="Osaka"/>
        <a:cs typeface=""/>
      </a:majorFont>
      <a:minorFont>
        <a:latin typeface="Arial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Blank Presentation">
    <a:majorFont>
      <a:latin typeface="Arial Bold"/>
      <a:ea typeface="Osaka"/>
      <a:cs typeface=""/>
    </a:majorFont>
    <a:minorFont>
      <a:latin typeface="Arial"/>
      <a:ea typeface="Osaka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Blank Presentation">
    <a:majorFont>
      <a:latin typeface="Arial Bold"/>
      <a:ea typeface="Osaka"/>
      <a:cs typeface=""/>
    </a:majorFont>
    <a:minorFont>
      <a:latin typeface="Arial"/>
      <a:ea typeface="Osaka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Blank Presentation">
    <a:majorFont>
      <a:latin typeface="Arial Bold"/>
      <a:ea typeface="Osaka"/>
      <a:cs typeface=""/>
    </a:majorFont>
    <a:minorFont>
      <a:latin typeface="Arial"/>
      <a:ea typeface="Osaka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Events xmlns="3e5b6d54-c5ee-4350-8039-c76fda178e64" xsi:nil="true"/>
    <Document_x0020_Types xmlns="a98127bf-6109-4958-a79f-e60a3113e2c3">Presentations</Document_x0020_Types>
    <Business_x0020_Units xmlns="a98127bf-6109-4958-a79f-e60a3113e2c3">Risk Management Support</Business_x0020_Units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065B04DF6A0743B1DAE8D46F614228" ma:contentTypeVersion="6" ma:contentTypeDescription="Create a new document." ma:contentTypeScope="" ma:versionID="d91242c7a173d99dd43426bf330d943a">
  <xsd:schema xmlns:xsd="http://www.w3.org/2001/XMLSchema" xmlns:xs="http://www.w3.org/2001/XMLSchema" xmlns:p="http://schemas.microsoft.com/office/2006/metadata/properties" xmlns:ns2="a98127bf-6109-4958-a79f-e60a3113e2c3" xmlns:ns3="3e5b6d54-c5ee-4350-8039-c76fda178e64" targetNamespace="http://schemas.microsoft.com/office/2006/metadata/properties" ma:root="true" ma:fieldsID="95df34a2f56fd4c2251e44a50d8d4be2" ns2:_="" ns3:_="">
    <xsd:import namespace="a98127bf-6109-4958-a79f-e60a3113e2c3"/>
    <xsd:import namespace="3e5b6d54-c5ee-4350-8039-c76fda178e64"/>
    <xsd:element name="properties">
      <xsd:complexType>
        <xsd:sequence>
          <xsd:element name="documentManagement">
            <xsd:complexType>
              <xsd:all>
                <xsd:element ref="ns2:Business_x0020_Units"/>
                <xsd:element ref="ns3:Events" minOccurs="0"/>
                <xsd:element ref="ns2:Document_x0020_Typ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8127bf-6109-4958-a79f-e60a3113e2c3" elementFormDefault="qualified">
    <xsd:import namespace="http://schemas.microsoft.com/office/2006/documentManagement/types"/>
    <xsd:import namespace="http://schemas.microsoft.com/office/infopath/2007/PartnerControls"/>
    <xsd:element name="Business_x0020_Units" ma:index="2" ma:displayName="Business Units" ma:format="Dropdown" ma:internalName="Business_x0020_Units">
      <xsd:simpleType>
        <xsd:restriction base="dms:Choice">
          <xsd:enumeration value="Office of the Accountant-General"/>
          <xsd:enumeration value="Internal Audit Support"/>
          <xsd:enumeration value="Risk Management Support"/>
          <xsd:enumeration value="Technical Support Services"/>
          <xsd:enumeration value="Accounting Support and Reporting"/>
          <xsd:enumeration value="Capacity Building"/>
          <xsd:enumeration value="Specialised Audit Services"/>
          <xsd:enumeration value="Governance Monitoring and Enforcement"/>
          <xsd:enumeration value="MFMA Implementation"/>
        </xsd:restriction>
      </xsd:simpleType>
    </xsd:element>
    <xsd:element name="Document_x0020_Types" ma:index="4" nillable="true" ma:displayName="Document Types" ma:default="Presentations" ma:format="Dropdown" ma:internalName="Document_x0020_Types">
      <xsd:simpleType>
        <xsd:restriction base="dms:Choice">
          <xsd:enumeration value="Presentations"/>
          <xsd:enumeration value="Agenda"/>
          <xsd:enumeration value="Memo's"/>
          <xsd:enumeration value="Minutes"/>
          <xsd:enumeration value="Supporting Documentation"/>
          <xsd:enumeration value="Acts"/>
          <xsd:enumeration value="Templates"/>
          <xsd:enumeration value="Examples"/>
          <xsd:enumeration value="Downloads"/>
          <xsd:enumeration value="Other Topics"/>
          <xsd:enumeration value="Other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5b6d54-c5ee-4350-8039-c76fda178e64" elementFormDefault="qualified">
    <xsd:import namespace="http://schemas.microsoft.com/office/2006/documentManagement/types"/>
    <xsd:import namespace="http://schemas.microsoft.com/office/infopath/2007/PartnerControls"/>
    <xsd:element name="Events" ma:index="3" nillable="true" ma:displayName="Events" ma:list="cce59703-79cc-46cc-a9aa-0ebe653cd71a" ma:internalName="Events" ma:readOnly="false" ma:showField="Title" ma:web="a98127bf-6109-4958-a79f-e60a3113e2c3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7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75D2051-8DB3-4A3C-A69D-63A16E217A40}"/>
</file>

<file path=customXml/itemProps2.xml><?xml version="1.0" encoding="utf-8"?>
<ds:datastoreItem xmlns:ds="http://schemas.openxmlformats.org/officeDocument/2006/customXml" ds:itemID="{85C5DE4E-B98B-4711-8019-7F82E96967C4}"/>
</file>

<file path=customXml/itemProps3.xml><?xml version="1.0" encoding="utf-8"?>
<ds:datastoreItem xmlns:ds="http://schemas.openxmlformats.org/officeDocument/2006/customXml" ds:itemID="{3670F23C-C568-4939-934D-E549369DF442}"/>
</file>

<file path=customXml/itemProps4.xml><?xml version="1.0" encoding="utf-8"?>
<ds:datastoreItem xmlns:ds="http://schemas.openxmlformats.org/officeDocument/2006/customXml" ds:itemID="{E534B53D-2491-43E2-A061-1AC1C78B8983}"/>
</file>

<file path=docProps/app.xml><?xml version="1.0" encoding="utf-8"?>
<Properties xmlns="http://schemas.openxmlformats.org/officeDocument/2006/extended-properties" xmlns:vt="http://schemas.openxmlformats.org/officeDocument/2006/docPropsVTypes">
  <Template>ITMac01 HD:Applications:Microsoft Office 2004:Templates:Presentations:Designs:Blank Presentation</Template>
  <TotalTime>481</TotalTime>
  <Words>1216</Words>
  <Application>Microsoft Office PowerPoint</Application>
  <PresentationFormat>On-screen Show (4:3)</PresentationFormat>
  <Paragraphs>157</Paragraphs>
  <Slides>14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Blank Presentation</vt:lpstr>
      <vt:lpstr>OVERSIGHT OF state-owned companies’ TREASURY FUNCTIONS</vt:lpstr>
      <vt:lpstr>OVERVIEW </vt:lpstr>
      <vt:lpstr>RISK MANAGEMENT AND THE PUBLIC FINANCE MANGEMENT ACT (PFMA) </vt:lpstr>
      <vt:lpstr>THE PUBLIC FINANCE MANAGEMENT ACT (PFMA)</vt:lpstr>
      <vt:lpstr>RESPONSIBILITY WITHIN THE NATIONAL TREASURY – GOVERNANCE AND FINANCIAL ANALYSIS </vt:lpstr>
      <vt:lpstr>SOC TREASURY MANAGEMENT - STRATEGIC FRAMEWORK</vt:lpstr>
      <vt:lpstr>RISK THEMES  INCREASED VULNERABILITY – Financial leverage  SOVEREIGN CREDIT RATING – Impact on the debt of state-owned companies  </vt:lpstr>
      <vt:lpstr>2016/17 Corporate Plan Analysis - Schedule 2 SOCs  </vt:lpstr>
      <vt:lpstr>Profitability expected to deteriorate, on the back of weaker economic activity</vt:lpstr>
      <vt:lpstr>The entities will raise more debt to fund CAPEX, due to the shortfall in profitability</vt:lpstr>
      <vt:lpstr>PowerPoint Presentation</vt:lpstr>
      <vt:lpstr>Impact of sovereign downgrade on the debt of state-owned companies </vt:lpstr>
      <vt:lpstr>Summary of the Assessment - Impact of a sovereign debt downgrade on the State-owned companies </vt:lpstr>
      <vt:lpstr>Questions and Answers </vt:lpstr>
    </vt:vector>
  </TitlesOfParts>
  <Company>bronwen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Treasury Ops Oversight Presentation - Public Entities Risk Management Forum 1 Sept 2016</dc:title>
  <dc:creator>bronwen</dc:creator>
  <cp:lastModifiedBy>Unathi Ngwenya</cp:lastModifiedBy>
  <cp:revision>48</cp:revision>
  <dcterms:created xsi:type="dcterms:W3CDTF">2010-05-24T08:09:56Z</dcterms:created>
  <dcterms:modified xsi:type="dcterms:W3CDTF">2016-08-31T15:50:40Z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ContentTypeId">
    <vt:lpwstr>0x01010028065B04DF6A0743B1DAE8D46F614228</vt:lpwstr>
  </property>
  <property fmtid="{D5CDD505-2E9C-101B-9397-08002B2CF9AE}" pid="4" name="Order">
    <vt:r8>10200</vt:r8>
  </property>
  <property fmtid="{D5CDD505-2E9C-101B-9397-08002B2CF9AE}" pid="5" name="Corporate Services Divition">
    <vt:lpwstr>Communications</vt:lpwstr>
  </property>
  <property fmtid="{D5CDD505-2E9C-101B-9397-08002B2CF9AE}" pid="6" name="Business Unit">
    <vt:lpwstr>Communications</vt:lpwstr>
  </property>
  <property fmtid="{D5CDD505-2E9C-101B-9397-08002B2CF9AE}" pid="7" name="Division">
    <vt:lpwstr>Communications</vt:lpwstr>
  </property>
  <property fmtid="{D5CDD505-2E9C-101B-9397-08002B2CF9AE}" pid="8" name="Common Accessed Document">
    <vt:lpwstr>true</vt:lpwstr>
  </property>
  <property fmtid="{D5CDD505-2E9C-101B-9397-08002B2CF9AE}" pid="10" name="Electronic Template Category">
    <vt:lpwstr>Other</vt:lpwstr>
  </property>
</Properties>
</file>