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customXml/itemProps1.xml" ContentType="application/vnd.openxmlformats-officedocument.customXmlPropertie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Default Extension="jpg" ContentType="image/jpeg"/>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bookmarkIdSeed="2">
  <p:sldMasterIdLst>
    <p:sldMasterId id="2147483651" r:id="rId1"/>
  </p:sldMasterIdLst>
  <p:notesMasterIdLst>
    <p:notesMasterId r:id="rId51"/>
  </p:notesMasterIdLst>
  <p:handoutMasterIdLst>
    <p:handoutMasterId r:id="rId52"/>
  </p:handoutMasterIdLst>
  <p:sldIdLst>
    <p:sldId id="256" r:id="rId2"/>
    <p:sldId id="660" r:id="rId3"/>
    <p:sldId id="1155" r:id="rId4"/>
    <p:sldId id="1071" r:id="rId5"/>
    <p:sldId id="1166" r:id="rId6"/>
    <p:sldId id="1209" r:id="rId7"/>
    <p:sldId id="1206" r:id="rId8"/>
    <p:sldId id="1210" r:id="rId9"/>
    <p:sldId id="1157" r:id="rId10"/>
    <p:sldId id="1159" r:id="rId11"/>
    <p:sldId id="1158" r:id="rId12"/>
    <p:sldId id="1160" r:id="rId13"/>
    <p:sldId id="1161" r:id="rId14"/>
    <p:sldId id="1211" r:id="rId15"/>
    <p:sldId id="1162" r:id="rId16"/>
    <p:sldId id="1163" r:id="rId17"/>
    <p:sldId id="1164" r:id="rId18"/>
    <p:sldId id="1167" r:id="rId19"/>
    <p:sldId id="1171" r:id="rId20"/>
    <p:sldId id="1173" r:id="rId21"/>
    <p:sldId id="1174" r:id="rId22"/>
    <p:sldId id="1175" r:id="rId23"/>
    <p:sldId id="1177" r:id="rId24"/>
    <p:sldId id="1176" r:id="rId25"/>
    <p:sldId id="1191" r:id="rId26"/>
    <p:sldId id="1180" r:id="rId27"/>
    <p:sldId id="1181" r:id="rId28"/>
    <p:sldId id="1168" r:id="rId29"/>
    <p:sldId id="1172" r:id="rId30"/>
    <p:sldId id="1202" r:id="rId31"/>
    <p:sldId id="1182" r:id="rId32"/>
    <p:sldId id="1203" r:id="rId33"/>
    <p:sldId id="1183" r:id="rId34"/>
    <p:sldId id="1207" r:id="rId35"/>
    <p:sldId id="1204" r:id="rId36"/>
    <p:sldId id="1184" r:id="rId37"/>
    <p:sldId id="1205" r:id="rId38"/>
    <p:sldId id="1212" r:id="rId39"/>
    <p:sldId id="1213" r:id="rId40"/>
    <p:sldId id="1169" r:id="rId41"/>
    <p:sldId id="1188" r:id="rId42"/>
    <p:sldId id="1195" r:id="rId43"/>
    <p:sldId id="1194" r:id="rId44"/>
    <p:sldId id="1196" r:id="rId45"/>
    <p:sldId id="1198" r:id="rId46"/>
    <p:sldId id="1199" r:id="rId47"/>
    <p:sldId id="1201" r:id="rId48"/>
    <p:sldId id="1200" r:id="rId49"/>
    <p:sldId id="1165" r:id="rId50"/>
  </p:sldIdLst>
  <p:sldSz cx="9144000" cy="6858000" type="screen4x3"/>
  <p:notesSz cx="6797675" cy="9926638"/>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ushumi Dullabh" initials="MD"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954ECA"/>
    <a:srgbClr val="4DD35A"/>
    <a:srgbClr val="F3F9FA"/>
    <a:srgbClr val="EB311D"/>
    <a:srgbClr val="E3A129"/>
    <a:srgbClr val="F06556"/>
    <a:srgbClr val="7C35B1"/>
    <a:srgbClr val="B90400"/>
    <a:srgbClr val="2DFF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35" autoAdjust="0"/>
    <p:restoredTop sz="97869" autoAdjust="0"/>
  </p:normalViewPr>
  <p:slideViewPr>
    <p:cSldViewPr>
      <p:cViewPr varScale="1">
        <p:scale>
          <a:sx n="43" d="100"/>
          <a:sy n="43" d="100"/>
        </p:scale>
        <p:origin x="1144" y="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346"/>
    </p:cViewPr>
  </p:sorterViewPr>
  <p:notesViewPr>
    <p:cSldViewPr>
      <p:cViewPr varScale="1">
        <p:scale>
          <a:sx n="74" d="100"/>
          <a:sy n="74" d="100"/>
        </p:scale>
        <p:origin x="-1542"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58"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9" Type="http://schemas.openxmlformats.org/officeDocument/2006/relationships/slide" Target="slides/slide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60"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3177" tIns="46589" rIns="93177" bIns="46589" rtlCol="0"/>
          <a:lstStyle>
            <a:lvl1pPr algn="l">
              <a:defRPr sz="1200"/>
            </a:lvl1pPr>
          </a:lstStyle>
          <a:p>
            <a:endParaRPr lang="en-ZA"/>
          </a:p>
        </p:txBody>
      </p:sp>
      <p:sp>
        <p:nvSpPr>
          <p:cNvPr id="3" name="Date Placeholder 2"/>
          <p:cNvSpPr>
            <a:spLocks noGrp="1"/>
          </p:cNvSpPr>
          <p:nvPr>
            <p:ph type="dt" sz="quarter" idx="1"/>
          </p:nvPr>
        </p:nvSpPr>
        <p:spPr>
          <a:xfrm>
            <a:off x="3850444" y="0"/>
            <a:ext cx="2945659" cy="496332"/>
          </a:xfrm>
          <a:prstGeom prst="rect">
            <a:avLst/>
          </a:prstGeom>
        </p:spPr>
        <p:txBody>
          <a:bodyPr vert="horz" lIns="93177" tIns="46589" rIns="93177" bIns="46589" rtlCol="0"/>
          <a:lstStyle>
            <a:lvl1pPr algn="r">
              <a:defRPr sz="1200"/>
            </a:lvl1pPr>
          </a:lstStyle>
          <a:p>
            <a:fld id="{58C90643-5835-4E94-9D0A-52D456E545FA}" type="datetimeFigureOut">
              <a:rPr lang="en-ZA" smtClean="0"/>
              <a:t>2018/02/14</a:t>
            </a:fld>
            <a:endParaRPr lang="en-ZA"/>
          </a:p>
        </p:txBody>
      </p:sp>
      <p:sp>
        <p:nvSpPr>
          <p:cNvPr id="4" name="Footer Placeholder 3"/>
          <p:cNvSpPr>
            <a:spLocks noGrp="1"/>
          </p:cNvSpPr>
          <p:nvPr>
            <p:ph type="ftr" sz="quarter" idx="2"/>
          </p:nvPr>
        </p:nvSpPr>
        <p:spPr>
          <a:xfrm>
            <a:off x="1" y="9428584"/>
            <a:ext cx="2945659" cy="496332"/>
          </a:xfrm>
          <a:prstGeom prst="rect">
            <a:avLst/>
          </a:prstGeom>
        </p:spPr>
        <p:txBody>
          <a:bodyPr vert="horz" lIns="93177" tIns="46589" rIns="93177" bIns="46589" rtlCol="0" anchor="b"/>
          <a:lstStyle>
            <a:lvl1pPr algn="l">
              <a:defRPr sz="1200"/>
            </a:lvl1pPr>
          </a:lstStyle>
          <a:p>
            <a:endParaRPr lang="en-ZA"/>
          </a:p>
        </p:txBody>
      </p:sp>
      <p:sp>
        <p:nvSpPr>
          <p:cNvPr id="5" name="Slide Number Placeholder 4"/>
          <p:cNvSpPr>
            <a:spLocks noGrp="1"/>
          </p:cNvSpPr>
          <p:nvPr>
            <p:ph type="sldNum" sz="quarter" idx="3"/>
          </p:nvPr>
        </p:nvSpPr>
        <p:spPr>
          <a:xfrm>
            <a:off x="3850444" y="9428584"/>
            <a:ext cx="2945659" cy="496332"/>
          </a:xfrm>
          <a:prstGeom prst="rect">
            <a:avLst/>
          </a:prstGeom>
        </p:spPr>
        <p:txBody>
          <a:bodyPr vert="horz" lIns="93177" tIns="46589" rIns="93177" bIns="46589" rtlCol="0" anchor="b"/>
          <a:lstStyle>
            <a:lvl1pPr algn="r">
              <a:defRPr sz="1200"/>
            </a:lvl1pPr>
          </a:lstStyle>
          <a:p>
            <a:fld id="{43BE5159-172C-4823-BBE9-A21E2648FFCB}" type="slidenum">
              <a:rPr lang="en-ZA" smtClean="0"/>
              <a:t>‹#›</a:t>
            </a:fld>
            <a:endParaRPr lang="en-ZA"/>
          </a:p>
        </p:txBody>
      </p:sp>
    </p:spTree>
    <p:extLst>
      <p:ext uri="{BB962C8B-B14F-4D97-AF65-F5344CB8AC3E}">
        <p14:creationId xmlns:p14="http://schemas.microsoft.com/office/powerpoint/2010/main" val="6617093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1" y="0"/>
            <a:ext cx="2945659" cy="496332"/>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a:latin typeface="Arial" charset="0"/>
                <a:ea typeface="ＭＳ Ｐゴシック" pitchFamily="1" charset="-128"/>
              </a:defRPr>
            </a:lvl1pPr>
          </a:lstStyle>
          <a:p>
            <a:pPr>
              <a:defRPr/>
            </a:pPr>
            <a:endParaRPr lang="en-US"/>
          </a:p>
        </p:txBody>
      </p:sp>
      <p:sp>
        <p:nvSpPr>
          <p:cNvPr id="1027" name="Rectangle 3"/>
          <p:cNvSpPr>
            <a:spLocks noGrp="1" noChangeArrowheads="1"/>
          </p:cNvSpPr>
          <p:nvPr>
            <p:ph type="dt" idx="1"/>
          </p:nvPr>
        </p:nvSpPr>
        <p:spPr bwMode="auto">
          <a:xfrm>
            <a:off x="3852018" y="0"/>
            <a:ext cx="2945659" cy="496332"/>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a:latin typeface="Arial" charset="0"/>
                <a:ea typeface="ＭＳ Ｐゴシック" pitchFamily="1" charset="-128"/>
              </a:defRPr>
            </a:lvl1pPr>
          </a:lstStyle>
          <a:p>
            <a:pPr>
              <a:defRPr/>
            </a:pPr>
            <a:endParaRPr lang="en-US"/>
          </a:p>
        </p:txBody>
      </p:sp>
      <p:sp>
        <p:nvSpPr>
          <p:cNvPr id="34406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9" name="Rectangle 5"/>
          <p:cNvSpPr>
            <a:spLocks noGrp="1" noChangeArrowheads="1"/>
          </p:cNvSpPr>
          <p:nvPr>
            <p:ph type="body" sz="quarter" idx="3"/>
          </p:nvPr>
        </p:nvSpPr>
        <p:spPr bwMode="auto">
          <a:xfrm>
            <a:off x="906357" y="4715154"/>
            <a:ext cx="4984962" cy="4466987"/>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30" name="Rectangle 6"/>
          <p:cNvSpPr>
            <a:spLocks noGrp="1" noChangeArrowheads="1"/>
          </p:cNvSpPr>
          <p:nvPr>
            <p:ph type="ftr" sz="quarter" idx="4"/>
          </p:nvPr>
        </p:nvSpPr>
        <p:spPr bwMode="auto">
          <a:xfrm>
            <a:off x="1" y="9430306"/>
            <a:ext cx="2945659" cy="496332"/>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a:latin typeface="Arial" charset="0"/>
                <a:ea typeface="ＭＳ Ｐゴシック" pitchFamily="1" charset="-128"/>
              </a:defRPr>
            </a:lvl1pPr>
          </a:lstStyle>
          <a:p>
            <a:pPr>
              <a:defRPr/>
            </a:pPr>
            <a:endParaRPr lang="en-US"/>
          </a:p>
        </p:txBody>
      </p:sp>
      <p:sp>
        <p:nvSpPr>
          <p:cNvPr id="1031" name="Rectangle 7"/>
          <p:cNvSpPr>
            <a:spLocks noGrp="1" noChangeArrowheads="1"/>
          </p:cNvSpPr>
          <p:nvPr>
            <p:ph type="sldNum" sz="quarter" idx="5"/>
          </p:nvPr>
        </p:nvSpPr>
        <p:spPr bwMode="auto">
          <a:xfrm>
            <a:off x="3852018" y="9430306"/>
            <a:ext cx="2945659" cy="496332"/>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a:latin typeface="Arial" charset="0"/>
                <a:ea typeface="ＭＳ Ｐゴシック" pitchFamily="1" charset="-128"/>
              </a:defRPr>
            </a:lvl1pPr>
          </a:lstStyle>
          <a:p>
            <a:pPr>
              <a:defRPr/>
            </a:pPr>
            <a:fld id="{03890717-1A16-4648-8665-15E329F023E0}" type="slidenum">
              <a:rPr lang="en-US"/>
              <a:pPr>
                <a:defRPr/>
              </a:pPr>
              <a:t>‹#›</a:t>
            </a:fld>
            <a:endParaRPr lang="en-US" dirty="0"/>
          </a:p>
        </p:txBody>
      </p:sp>
    </p:spTree>
    <p:extLst>
      <p:ext uri="{BB962C8B-B14F-4D97-AF65-F5344CB8AC3E}">
        <p14:creationId xmlns:p14="http://schemas.microsoft.com/office/powerpoint/2010/main" val="21997817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BC894816-C8FE-418F-8F4B-F0266F8F1536}" type="slidenum">
              <a:rPr lang="en-US" altLang="en-US" sz="1200"/>
              <a:pPr/>
              <a:t>1</a:t>
            </a:fld>
            <a:endParaRPr lang="en-US" altLang="en-US" sz="1200" dirty="0"/>
          </a:p>
        </p:txBody>
      </p:sp>
      <p:sp>
        <p:nvSpPr>
          <p:cNvPr id="345091" name="Rectangle 2"/>
          <p:cNvSpPr>
            <a:spLocks noGrp="1" noRot="1" noChangeAspect="1" noChangeArrowheads="1" noTextEdit="1"/>
          </p:cNvSpPr>
          <p:nvPr>
            <p:ph type="sldImg"/>
          </p:nvPr>
        </p:nvSpPr>
        <p:spPr>
          <a:ln/>
        </p:spPr>
      </p:sp>
      <p:sp>
        <p:nvSpPr>
          <p:cNvPr id="345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620660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10</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4102244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11</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4229107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12</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443116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13</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4245277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14</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4245277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15</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082328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16</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002400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17</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266086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B92E346-CCC9-49FF-A6E7-175C05FE29AB}" type="slidenum">
              <a:rPr lang="en-US" altLang="en-US" sz="1200"/>
              <a:pPr/>
              <a:t>18</a:t>
            </a:fld>
            <a:endParaRPr lang="en-US" altLang="en-US" sz="120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a typeface="ＭＳ Ｐゴシック" pitchFamily="34" charset="-128"/>
            </a:endParaRPr>
          </a:p>
        </p:txBody>
      </p:sp>
    </p:spTree>
    <p:extLst>
      <p:ext uri="{BB962C8B-B14F-4D97-AF65-F5344CB8AC3E}">
        <p14:creationId xmlns:p14="http://schemas.microsoft.com/office/powerpoint/2010/main" val="1647782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19</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270086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5102618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20</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6870123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21</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80413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22</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527015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23</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1597445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24</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6038173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25</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7556562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26</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7111213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27</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5432693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B92E346-CCC9-49FF-A6E7-175C05FE29AB}" type="slidenum">
              <a:rPr lang="en-US" altLang="en-US" sz="1200"/>
              <a:pPr/>
              <a:t>28</a:t>
            </a:fld>
            <a:endParaRPr lang="en-US" altLang="en-US" sz="120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a typeface="ＭＳ Ｐゴシック" pitchFamily="34" charset="-128"/>
            </a:endParaRPr>
          </a:p>
        </p:txBody>
      </p:sp>
    </p:spTree>
    <p:extLst>
      <p:ext uri="{BB962C8B-B14F-4D97-AF65-F5344CB8AC3E}">
        <p14:creationId xmlns:p14="http://schemas.microsoft.com/office/powerpoint/2010/main" val="15318236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29</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983256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30</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9632422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31</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40343561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32</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42835784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33</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79884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34</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9621860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35</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1038648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36</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5028168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37</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3634933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B92E346-CCC9-49FF-A6E7-175C05FE29AB}" type="slidenum">
              <a:rPr lang="en-US" altLang="en-US" sz="1200"/>
              <a:pPr/>
              <a:t>38</a:t>
            </a:fld>
            <a:endParaRPr lang="en-US" altLang="en-US" sz="120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a typeface="ＭＳ Ｐゴシック" pitchFamily="34" charset="-128"/>
            </a:endParaRPr>
          </a:p>
        </p:txBody>
      </p:sp>
    </p:spTree>
    <p:extLst>
      <p:ext uri="{BB962C8B-B14F-4D97-AF65-F5344CB8AC3E}">
        <p14:creationId xmlns:p14="http://schemas.microsoft.com/office/powerpoint/2010/main" val="32381499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39</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73485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4</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7587113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B92E346-CCC9-49FF-A6E7-175C05FE29AB}" type="slidenum">
              <a:rPr lang="en-US" altLang="en-US" sz="1200"/>
              <a:pPr/>
              <a:t>40</a:t>
            </a:fld>
            <a:endParaRPr lang="en-US" altLang="en-US" sz="120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a typeface="ＭＳ Ｐゴシック" pitchFamily="34" charset="-128"/>
            </a:endParaRPr>
          </a:p>
        </p:txBody>
      </p:sp>
    </p:spTree>
    <p:extLst>
      <p:ext uri="{BB962C8B-B14F-4D97-AF65-F5344CB8AC3E}">
        <p14:creationId xmlns:p14="http://schemas.microsoft.com/office/powerpoint/2010/main" val="14376842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41</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7867799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42</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970364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43</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6303036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44</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1174750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45</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9966681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46</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4933102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47</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6091776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48</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6061841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B92E346-CCC9-49FF-A6E7-175C05FE29AB}" type="slidenum">
              <a:rPr lang="en-US" altLang="en-US" sz="1200"/>
              <a:pPr/>
              <a:t>49</a:t>
            </a:fld>
            <a:endParaRPr lang="en-US" altLang="en-US" sz="120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a typeface="ＭＳ Ｐゴシック" pitchFamily="34" charset="-128"/>
            </a:endParaRPr>
          </a:p>
        </p:txBody>
      </p:sp>
    </p:spTree>
    <p:extLst>
      <p:ext uri="{BB962C8B-B14F-4D97-AF65-F5344CB8AC3E}">
        <p14:creationId xmlns:p14="http://schemas.microsoft.com/office/powerpoint/2010/main" val="3030436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B92E346-CCC9-49FF-A6E7-175C05FE29AB}" type="slidenum">
              <a:rPr lang="en-US" altLang="en-US" sz="1200"/>
              <a:pPr/>
              <a:t>5</a:t>
            </a:fld>
            <a:endParaRPr lang="en-US" altLang="en-US" sz="120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a typeface="ＭＳ Ｐゴシック" pitchFamily="34" charset="-128"/>
            </a:endParaRPr>
          </a:p>
        </p:txBody>
      </p:sp>
    </p:spTree>
    <p:extLst>
      <p:ext uri="{BB962C8B-B14F-4D97-AF65-F5344CB8AC3E}">
        <p14:creationId xmlns:p14="http://schemas.microsoft.com/office/powerpoint/2010/main" val="1224158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6</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4233537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7</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932185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8</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432443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9</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508265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8400"/>
            <a:ext cx="1905000" cy="457200"/>
          </a:xfrm>
        </p:spPr>
        <p:txBody>
          <a:bodyPr/>
          <a:lstStyle>
            <a:lvl1pPr>
              <a:defRPr sz="1400" b="0">
                <a:solidFill>
                  <a:schemeClr val="tx1"/>
                </a:solidFill>
                <a:latin typeface="+mn-lt"/>
              </a:defRPr>
            </a:lvl1pPr>
          </a:lstStyle>
          <a:p>
            <a:pPr>
              <a:defRPr/>
            </a:pPr>
            <a:fld id="{724DE314-0822-4F72-96DB-07D9D260558B}" type="slidenum">
              <a:rPr lang="en-US"/>
              <a:pPr>
                <a:defRPr/>
              </a:pPr>
              <a:t>‹#›</a:t>
            </a:fld>
            <a:endParaRPr lang="en-US" dirty="0"/>
          </a:p>
        </p:txBody>
      </p:sp>
    </p:spTree>
    <p:extLst>
      <p:ext uri="{BB962C8B-B14F-4D97-AF65-F5344CB8AC3E}">
        <p14:creationId xmlns:p14="http://schemas.microsoft.com/office/powerpoint/2010/main" val="3957226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38D22E-21D8-4252-B655-D4C2C9D81CD4}"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1098966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76200"/>
            <a:ext cx="21907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76200"/>
            <a:ext cx="64198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1C27315-968C-42C9-BDB8-4E87C6D98BBF}"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2250778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0D1C0B6-DD73-498D-A009-0717DEBEC109}"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232932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DC2553A-51B9-4AB5-9281-C19ADE0A4BB6}"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324809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6A360B6A-F455-45DE-B8E1-A7396FFD26CF}"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92508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110566BF-B530-45EB-A2CA-60AE5ACE5E64}"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3842074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42F49C6C-2BC3-41C7-92CC-28ABCC715B91}"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35879926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00B44286-4C42-4F6C-B8CB-74DEF8C8A68C}"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2582446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71DFA69A-4B4B-406B-806F-1FA0C9789C2E}"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1000656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DA96C95D-66EB-446E-8BAE-7C0757F0CFFC}"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1733320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Powerpoint Presentation Bann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9" descr="Powerpoint Presentation T Bann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1524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152400" y="1295400"/>
            <a:ext cx="8763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5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mn-ea"/>
              </a:defRPr>
            </a:lvl1pPr>
          </a:lstStyle>
          <a:p>
            <a:pPr>
              <a:defRPr/>
            </a:pPr>
            <a:endParaRPr lang="en-US" dirty="0"/>
          </a:p>
        </p:txBody>
      </p:sp>
      <p:sp>
        <p:nvSpPr>
          <p:cNvPr id="5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mn-ea"/>
              </a:defRPr>
            </a:lvl1pPr>
          </a:lstStyle>
          <a:p>
            <a:pPr>
              <a:defRPr/>
            </a:pPr>
            <a:endParaRPr lang="en-US"/>
          </a:p>
        </p:txBody>
      </p:sp>
      <p:sp>
        <p:nvSpPr>
          <p:cNvPr id="5126" name="Rectangle 6"/>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a:solidFill>
                  <a:schemeClr val="bg2"/>
                </a:solidFill>
                <a:latin typeface="Arial Bold Italic" pitchFamily="1" charset="0"/>
                <a:ea typeface="+mn-ea"/>
              </a:defRPr>
            </a:lvl1pPr>
          </a:lstStyle>
          <a:p>
            <a:pPr>
              <a:defRPr/>
            </a:pPr>
            <a:fld id="{B1213935-C3C8-4834-8E7F-9C72928113AA}" type="slidenum">
              <a:rPr lang="en-US"/>
              <a:pPr>
                <a:defRPr/>
              </a:pPr>
              <a:t>‹#›</a:t>
            </a:fld>
            <a:endParaRPr lang="en-US" sz="1400" dirty="0"/>
          </a:p>
        </p:txBody>
      </p:sp>
    </p:spTree>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3000">
          <a:solidFill>
            <a:schemeClr val="bg1"/>
          </a:solidFill>
          <a:latin typeface="+mj-lt"/>
          <a:ea typeface="+mj-ea"/>
          <a:cs typeface="+mj-cs"/>
        </a:defRPr>
      </a:lvl1pPr>
      <a:lvl2pPr algn="l" rtl="0" eaLnBrk="0" fontAlgn="base" hangingPunct="0">
        <a:spcBef>
          <a:spcPct val="0"/>
        </a:spcBef>
        <a:spcAft>
          <a:spcPct val="0"/>
        </a:spcAft>
        <a:defRPr sz="3000">
          <a:solidFill>
            <a:schemeClr val="bg1"/>
          </a:solidFill>
          <a:latin typeface="Arial Bold" pitchFamily="1" charset="0"/>
          <a:ea typeface="Osaka" pitchFamily="1" charset="-128"/>
        </a:defRPr>
      </a:lvl2pPr>
      <a:lvl3pPr algn="l" rtl="0" eaLnBrk="0" fontAlgn="base" hangingPunct="0">
        <a:spcBef>
          <a:spcPct val="0"/>
        </a:spcBef>
        <a:spcAft>
          <a:spcPct val="0"/>
        </a:spcAft>
        <a:defRPr sz="3000">
          <a:solidFill>
            <a:schemeClr val="bg1"/>
          </a:solidFill>
          <a:latin typeface="Arial Bold" pitchFamily="1" charset="0"/>
          <a:ea typeface="Osaka" pitchFamily="1" charset="-128"/>
        </a:defRPr>
      </a:lvl3pPr>
      <a:lvl4pPr algn="l" rtl="0" eaLnBrk="0" fontAlgn="base" hangingPunct="0">
        <a:spcBef>
          <a:spcPct val="0"/>
        </a:spcBef>
        <a:spcAft>
          <a:spcPct val="0"/>
        </a:spcAft>
        <a:defRPr sz="3000">
          <a:solidFill>
            <a:schemeClr val="bg1"/>
          </a:solidFill>
          <a:latin typeface="Arial Bold" pitchFamily="1" charset="0"/>
          <a:ea typeface="Osaka" pitchFamily="1" charset="-128"/>
        </a:defRPr>
      </a:lvl4pPr>
      <a:lvl5pPr algn="l" rtl="0" eaLnBrk="0" fontAlgn="base" hangingPunct="0">
        <a:spcBef>
          <a:spcPct val="0"/>
        </a:spcBef>
        <a:spcAft>
          <a:spcPct val="0"/>
        </a:spcAft>
        <a:defRPr sz="3000">
          <a:solidFill>
            <a:schemeClr val="bg1"/>
          </a:solidFill>
          <a:latin typeface="Arial Bold" pitchFamily="1" charset="0"/>
          <a:ea typeface="Osaka" pitchFamily="1" charset="-128"/>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coa.treasury.gov.za/Pages/Main.aspx"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mailto:scoa@treasury.gov.za" TargetMode="External"/><Relationship Id="rId5" Type="http://schemas.openxmlformats.org/officeDocument/2006/relationships/hyperlink" Target="https://scoa.treasury.gov.za/" TargetMode="External"/><Relationship Id="rId4" Type="http://schemas.openxmlformats.org/officeDocument/2006/relationships/hyperlink" Target="http://logis.pwv.gov.za/logisweb/"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hyperlink" Target="http://persal.pwv.gov.za/"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hyperlink" Target="http://bas.pwv.gov.za/"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12"/>
          <p:cNvSpPr>
            <a:spLocks noGrp="1" noChangeArrowheads="1"/>
          </p:cNvSpPr>
          <p:nvPr>
            <p:ph type="ctrTitle"/>
          </p:nvPr>
        </p:nvSpPr>
        <p:spPr>
          <a:xfrm>
            <a:off x="533400" y="1844824"/>
            <a:ext cx="7940675" cy="1027113"/>
          </a:xfrm>
          <a:noFill/>
        </p:spPr>
        <p:txBody>
          <a:bodyPr/>
          <a:lstStyle/>
          <a:p>
            <a:pPr algn="ctr" eaLnBrk="1" hangingPunct="1"/>
            <a:r>
              <a:rPr lang="en-US" altLang="en-US" sz="4000" b="1" dirty="0" smtClean="0">
                <a:latin typeface="Calibri" panose="020F0502020204030204" pitchFamily="34" charset="0"/>
              </a:rPr>
              <a:t>MCS Roadshow</a:t>
            </a:r>
            <a:endParaRPr lang="en-US" altLang="en-US" sz="4000" dirty="0" smtClean="0">
              <a:latin typeface="Calibri" panose="020F0502020204030204" pitchFamily="34" charset="0"/>
            </a:endParaRPr>
          </a:p>
        </p:txBody>
      </p:sp>
      <p:sp>
        <p:nvSpPr>
          <p:cNvPr id="13317" name="Rectangle 14"/>
          <p:cNvSpPr>
            <a:spLocks noChangeArrowheads="1"/>
          </p:cNvSpPr>
          <p:nvPr/>
        </p:nvSpPr>
        <p:spPr bwMode="auto">
          <a:xfrm>
            <a:off x="777875" y="45481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itchFamily="34" charset="0"/>
                <a:ea typeface="Osaka" pitchFamily="1" charset="-128"/>
              </a:defRPr>
            </a:lvl1pPr>
            <a:lvl2pPr marL="742950" indent="-285750">
              <a:spcBef>
                <a:spcPct val="20000"/>
              </a:spcBef>
              <a:buChar char="–"/>
              <a:defRPr sz="2000">
                <a:solidFill>
                  <a:schemeClr val="tx1"/>
                </a:solidFill>
                <a:latin typeface="Arial" pitchFamily="34" charset="0"/>
                <a:ea typeface="Osaka" pitchFamily="1" charset="-128"/>
              </a:defRPr>
            </a:lvl2pPr>
            <a:lvl3pPr marL="1143000" indent="-228600">
              <a:spcBef>
                <a:spcPct val="20000"/>
              </a:spcBef>
              <a:buChar char="•"/>
              <a:defRPr sz="2000">
                <a:solidFill>
                  <a:schemeClr val="tx1"/>
                </a:solidFill>
                <a:latin typeface="Arial" pitchFamily="34" charset="0"/>
                <a:ea typeface="Osaka" pitchFamily="1" charset="-128"/>
              </a:defRPr>
            </a:lvl3pPr>
            <a:lvl4pPr marL="1600200" indent="-228600">
              <a:spcBef>
                <a:spcPct val="20000"/>
              </a:spcBef>
              <a:buChar char="–"/>
              <a:defRPr sz="2000">
                <a:solidFill>
                  <a:schemeClr val="tx1"/>
                </a:solidFill>
                <a:latin typeface="Arial" pitchFamily="34" charset="0"/>
                <a:ea typeface="Osaka" pitchFamily="1" charset="-128"/>
              </a:defRPr>
            </a:lvl4pPr>
            <a:lvl5pPr marL="2057400" indent="-228600">
              <a:spcBef>
                <a:spcPct val="20000"/>
              </a:spcBef>
              <a:buChar char="»"/>
              <a:defRPr sz="2000">
                <a:solidFill>
                  <a:schemeClr val="tx1"/>
                </a:solidFill>
                <a:latin typeface="Arial"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9pPr>
          </a:lstStyle>
          <a:p>
            <a:pPr algn="r" eaLnBrk="1" hangingPunct="1">
              <a:buFontTx/>
              <a:buNone/>
            </a:pPr>
            <a:r>
              <a:rPr lang="en-US" altLang="en-US" sz="1200" b="1" dirty="0">
                <a:solidFill>
                  <a:schemeClr val="bg1"/>
                </a:solidFill>
                <a:latin typeface="Calibri" panose="020F0502020204030204" pitchFamily="34" charset="0"/>
              </a:rPr>
              <a:t>Presenter: </a:t>
            </a:r>
            <a:r>
              <a:rPr lang="en-US" altLang="en-US" sz="1200" b="1" dirty="0" smtClean="0">
                <a:solidFill>
                  <a:schemeClr val="bg1"/>
                </a:solidFill>
                <a:latin typeface="Calibri" panose="020F0502020204030204" pitchFamily="34" charset="0"/>
              </a:rPr>
              <a:t>  </a:t>
            </a:r>
            <a:r>
              <a:rPr lang="en-US" altLang="en-US" sz="1200" dirty="0" smtClean="0">
                <a:solidFill>
                  <a:schemeClr val="bg1"/>
                </a:solidFill>
                <a:latin typeface="Calibri" panose="020F0502020204030204" pitchFamily="34" charset="0"/>
              </a:rPr>
              <a:t>Technical Support Services</a:t>
            </a:r>
            <a:r>
              <a:rPr lang="en-US" altLang="en-US" sz="1200" b="1" dirty="0" smtClean="0">
                <a:solidFill>
                  <a:schemeClr val="bg1"/>
                </a:solidFill>
                <a:latin typeface="Calibri" panose="020F0502020204030204" pitchFamily="34" charset="0"/>
              </a:rPr>
              <a:t>   </a:t>
            </a:r>
            <a:r>
              <a:rPr lang="en-US" altLang="en-US" sz="1200" b="1" dirty="0">
                <a:solidFill>
                  <a:schemeClr val="bg1"/>
                </a:solidFill>
                <a:latin typeface="Calibri" panose="020F0502020204030204" pitchFamily="34" charset="0"/>
              </a:rPr>
              <a:t>|  </a:t>
            </a:r>
            <a:r>
              <a:rPr lang="en-US" altLang="en-US" sz="1200" dirty="0" smtClean="0">
                <a:solidFill>
                  <a:schemeClr val="bg1"/>
                </a:solidFill>
                <a:latin typeface="Calibri" panose="020F0502020204030204" pitchFamily="34" charset="0"/>
              </a:rPr>
              <a:t>January / February 2018</a:t>
            </a:r>
            <a:endParaRPr lang="en-US" altLang="en-US" sz="1200" dirty="0">
              <a:solidFill>
                <a:schemeClr val="bg1"/>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Expenditure</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0" y="1124744"/>
            <a:ext cx="9144000" cy="5047456"/>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10</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4215186480"/>
              </p:ext>
            </p:extLst>
          </p:nvPr>
        </p:nvGraphicFramePr>
        <p:xfrm>
          <a:off x="9625" y="1134369"/>
          <a:ext cx="9144000" cy="512064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40986">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4679654">
                <a:tc>
                  <a:txBody>
                    <a:bodyPr/>
                    <a:lstStyle/>
                    <a:p>
                      <a:pPr marL="0" algn="just" defTabSz="914400" rtl="0" eaLnBrk="1" latinLnBrk="0" hangingPunct="1">
                        <a:lnSpc>
                          <a:spcPct val="100000"/>
                        </a:lnSpc>
                        <a:spcBef>
                          <a:spcPts val="600"/>
                        </a:spcBef>
                        <a:spcAft>
                          <a:spcPts val="600"/>
                        </a:spcAft>
                      </a:pPr>
                      <a:r>
                        <a:rPr lang="en-ZA" sz="2200" b="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55</a:t>
                      </a:r>
                      <a:endParaRPr lang="en-GB" sz="2200" b="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bg1"/>
                      </a:solidFill>
                      <a:prstDash val="solid"/>
                      <a:round/>
                      <a:headEnd type="none" w="med" len="med"/>
                      <a:tailEnd type="none" w="med" len="med"/>
                    </a:lnR>
                    <a:solidFill>
                      <a:schemeClr val="accent1">
                        <a:lumMod val="90000"/>
                      </a:schemeClr>
                    </a:solidFill>
                  </a:tcPr>
                </a:tc>
                <a:tc>
                  <a:txBody>
                    <a:bodyPr/>
                    <a:lstStyle/>
                    <a:p>
                      <a:pPr marL="0" algn="l" defTabSz="914400" rtl="0" eaLnBrk="1" latinLnBrk="0" hangingPunct="1">
                        <a:lnSpc>
                          <a:spcPct val="100000"/>
                        </a:lnSpc>
                        <a:spcBef>
                          <a:spcPts val="600"/>
                        </a:spcBef>
                        <a:spcAft>
                          <a:spcPts val="600"/>
                        </a:spcAft>
                      </a:pPr>
                      <a:r>
                        <a:rPr lang="en-ZA"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.11</a:t>
                      </a:r>
                      <a:endParaRPr lang="en-GB"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1">
                        <a:lumMod val="90000"/>
                      </a:schemeClr>
                    </a:solidFill>
                  </a:tcPr>
                </a:tc>
                <a:tc>
                  <a:txBody>
                    <a:bodyPr/>
                    <a:lstStyle/>
                    <a:p>
                      <a:pPr marL="0" algn="l" defTabSz="914400" rtl="0" eaLnBrk="1" latinLnBrk="0" hangingPunct="1">
                        <a:lnSpc>
                          <a:spcPct val="100000"/>
                        </a:lnSpc>
                        <a:spcBef>
                          <a:spcPts val="600"/>
                        </a:spcBef>
                        <a:spcAft>
                          <a:spcPts val="600"/>
                        </a:spcAft>
                      </a:pPr>
                      <a:r>
                        <a:rPr lang="en-ZA" sz="2200" kern="1200" dirty="0" smtClean="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Deleted the </a:t>
                      </a:r>
                      <a:r>
                        <a:rPr lang="en-ZA"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paragraph below:</a:t>
                      </a:r>
                      <a:endParaRPr lang="en-GB"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p>
                      <a:pPr marL="0" algn="l" defTabSz="914400" rtl="0" eaLnBrk="1" latinLnBrk="0" hangingPunct="1">
                        <a:lnSpc>
                          <a:spcPct val="100000"/>
                        </a:lnSpc>
                        <a:spcBef>
                          <a:spcPts val="600"/>
                        </a:spcBef>
                        <a:spcAft>
                          <a:spcPts val="600"/>
                        </a:spcAft>
                      </a:pPr>
                      <a:r>
                        <a:rPr lang="en-ZA"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.02	In instances where the department has misclassified the budget amount, the actual expenditure reported in the statement of financial performance should be correctly classified.</a:t>
                      </a:r>
                      <a:endParaRPr lang="en-GB"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p>
                      <a:pPr marL="0" algn="l" defTabSz="914400" rtl="0" eaLnBrk="1" latinLnBrk="0" hangingPunct="1">
                        <a:lnSpc>
                          <a:spcPct val="100000"/>
                        </a:lnSpc>
                        <a:spcBef>
                          <a:spcPts val="600"/>
                        </a:spcBef>
                        <a:spcAft>
                          <a:spcPts val="600"/>
                        </a:spcAft>
                      </a:pPr>
                      <a:r>
                        <a:rPr lang="en-ZA"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The requirement is covered in the MCS Chapter on Appropriation Statement as it relates to </a:t>
                      </a:r>
                      <a:r>
                        <a:rPr lang="en-ZA" sz="2200" kern="1200" dirty="0" smtClean="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alignment </a:t>
                      </a:r>
                      <a:r>
                        <a:rPr lang="en-ZA"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to the budget.</a:t>
                      </a:r>
                      <a:endParaRPr lang="en-GB"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solidFill>
                      <a:schemeClr val="accent1">
                        <a:lumMod val="9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22203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Expenditure </a:t>
            </a:r>
            <a:r>
              <a:rPr lang="en-ZA" sz="2000" b="1" dirty="0" smtClean="0">
                <a:latin typeface="Calibri" panose="020F0502020204030204" pitchFamily="34" charset="0"/>
              </a:rPr>
              <a:t>(continued)</a:t>
            </a:r>
            <a:endParaRPr lang="en-US" altLang="en-US" sz="2000"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11</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2500787543"/>
              </p:ext>
            </p:extLst>
          </p:nvPr>
        </p:nvGraphicFramePr>
        <p:xfrm>
          <a:off x="9625" y="1134469"/>
          <a:ext cx="9144000" cy="512064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41455">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4679185">
                <a:tc>
                  <a:txBody>
                    <a:bodyPr/>
                    <a:lstStyle/>
                    <a:p>
                      <a:pPr marL="0" algn="just" defTabSz="914400" rtl="0" eaLnBrk="1" latinLnBrk="0" hangingPunct="1">
                        <a:lnSpc>
                          <a:spcPct val="100000"/>
                        </a:lnSpc>
                        <a:spcBef>
                          <a:spcPts val="600"/>
                        </a:spcBef>
                        <a:spcAft>
                          <a:spcPts val="600"/>
                        </a:spcAft>
                      </a:pPr>
                      <a:r>
                        <a:rPr lang="en-ZA" sz="2200" b="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56</a:t>
                      </a:r>
                      <a:endParaRPr lang="en-GB" sz="2200" b="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bg1"/>
                      </a:solidFill>
                      <a:prstDash val="solid"/>
                      <a:round/>
                      <a:headEnd type="none" w="med" len="med"/>
                      <a:tailEnd type="none" w="med" len="med"/>
                    </a:lnR>
                    <a:solidFill>
                      <a:schemeClr val="accent1">
                        <a:lumMod val="90000"/>
                      </a:schemeClr>
                    </a:solidFill>
                  </a:tcPr>
                </a:tc>
                <a:tc>
                  <a:txBody>
                    <a:bodyPr/>
                    <a:lstStyle/>
                    <a:p>
                      <a:pPr marL="0" algn="l" defTabSz="914400" rtl="0" eaLnBrk="1" latinLnBrk="0" hangingPunct="1">
                        <a:lnSpc>
                          <a:spcPct val="100000"/>
                        </a:lnSpc>
                        <a:spcBef>
                          <a:spcPts val="600"/>
                        </a:spcBef>
                        <a:spcAft>
                          <a:spcPts val="600"/>
                        </a:spcAft>
                      </a:pPr>
                      <a:r>
                        <a:rPr lang="en-ZA"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.19b)</a:t>
                      </a:r>
                      <a:endParaRPr lang="en-GB"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1">
                        <a:lumMod val="90000"/>
                      </a:schemeClr>
                    </a:solidFill>
                  </a:tcPr>
                </a:tc>
                <a:tc>
                  <a:txBody>
                    <a:bodyPr/>
                    <a:lstStyle/>
                    <a:p>
                      <a:pPr marL="0" lvl="0" indent="0" algn="l" defTabSz="914400" rtl="0" eaLnBrk="1" latinLnBrk="0" hangingPunct="1">
                        <a:lnSpc>
                          <a:spcPct val="100000"/>
                        </a:lnSpc>
                        <a:spcBef>
                          <a:spcPts val="600"/>
                        </a:spcBef>
                        <a:spcAft>
                          <a:spcPts val="600"/>
                        </a:spcAft>
                        <a:buSzPts val="1000"/>
                        <a:buFont typeface="Arial" panose="020B0604020202020204" pitchFamily="34" charset="0"/>
                        <a:buNone/>
                      </a:pPr>
                      <a:r>
                        <a:rPr lang="en-ZA"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Similar to other requirements from the other divisions within National Treasury, the transfers and subsidies unspent funds </a:t>
                      </a:r>
                      <a:r>
                        <a:rPr lang="en-ZA" sz="2200" kern="1200" dirty="0" smtClean="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requirement </a:t>
                      </a:r>
                      <a:r>
                        <a:rPr lang="en-ZA"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are kept in the annexures. Therefore it was agreed that the requirement to disclose unspent funds of some transfers and subsidies be removed while ensuring the relevant annexures cater for the unspent funds requirements from the other divisions within National Treasury.</a:t>
                      </a:r>
                      <a:endParaRPr lang="en-GB" sz="2200"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solidFill>
                      <a:schemeClr val="accent1">
                        <a:lumMod val="9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007461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General Departmental Assets and Liabilities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12</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2299576240"/>
              </p:ext>
            </p:extLst>
          </p:nvPr>
        </p:nvGraphicFramePr>
        <p:xfrm>
          <a:off x="9625" y="1134369"/>
          <a:ext cx="9144000" cy="1280364"/>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269427">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945084">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60</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.04</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Definition of prepayments and advances updated to include transfers and subsidies</a:t>
                      </a:r>
                      <a:r>
                        <a:rPr lang="en-ZA" sz="2200" dirty="0" smtClean="0">
                          <a:effectLst/>
                          <a:latin typeface="Calibri" panose="020F0502020204030204" pitchFamily="34" charset="0"/>
                          <a:ea typeface="Calibri" panose="020F0502020204030204" pitchFamily="34" charset="0"/>
                          <a:cs typeface="Times New Roman" panose="02020603050405020304" pitchFamily="18" charset="0"/>
                        </a:rPr>
                        <a:t>.</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grpSp>
        <p:nvGrpSpPr>
          <p:cNvPr id="8" name="Group 7"/>
          <p:cNvGrpSpPr/>
          <p:nvPr/>
        </p:nvGrpSpPr>
        <p:grpSpPr>
          <a:xfrm>
            <a:off x="152400" y="4317074"/>
            <a:ext cx="8801100" cy="1560198"/>
            <a:chOff x="62880" y="4067299"/>
            <a:chExt cx="8892480" cy="1128150"/>
          </a:xfrm>
        </p:grpSpPr>
        <p:pic>
          <p:nvPicPr>
            <p:cNvPr id="3" name="Picture 2"/>
            <p:cNvPicPr>
              <a:picLocks noChangeAspect="1"/>
            </p:cNvPicPr>
            <p:nvPr/>
          </p:nvPicPr>
          <p:blipFill rotWithShape="1">
            <a:blip r:embed="rId3"/>
            <a:srcRect l="34250" t="29700" r="12988" b="58400"/>
            <a:stretch/>
          </p:blipFill>
          <p:spPr>
            <a:xfrm>
              <a:off x="62880" y="4067299"/>
              <a:ext cx="8892480" cy="1128150"/>
            </a:xfrm>
            <a:prstGeom prst="rect">
              <a:avLst/>
            </a:prstGeom>
          </p:spPr>
        </p:pic>
        <p:cxnSp>
          <p:nvCxnSpPr>
            <p:cNvPr id="9" name="Straight Connector 8"/>
            <p:cNvCxnSpPr/>
            <p:nvPr/>
          </p:nvCxnSpPr>
          <p:spPr bwMode="auto">
            <a:xfrm>
              <a:off x="153852" y="4509120"/>
              <a:ext cx="8424936"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grpSp>
      <p:grpSp>
        <p:nvGrpSpPr>
          <p:cNvPr id="5" name="Group 4"/>
          <p:cNvGrpSpPr/>
          <p:nvPr/>
        </p:nvGrpSpPr>
        <p:grpSpPr>
          <a:xfrm>
            <a:off x="147414" y="2577635"/>
            <a:ext cx="8830791" cy="1503943"/>
            <a:chOff x="0" y="2514652"/>
            <a:chExt cx="9018240" cy="1211405"/>
          </a:xfrm>
        </p:grpSpPr>
        <p:pic>
          <p:nvPicPr>
            <p:cNvPr id="7" name="Picture 6"/>
            <p:cNvPicPr>
              <a:picLocks noChangeAspect="1"/>
            </p:cNvPicPr>
            <p:nvPr/>
          </p:nvPicPr>
          <p:blipFill rotWithShape="1">
            <a:blip r:embed="rId4"/>
            <a:srcRect l="34250" t="23400" r="12988" b="64000"/>
            <a:stretch/>
          </p:blipFill>
          <p:spPr>
            <a:xfrm>
              <a:off x="0" y="2514652"/>
              <a:ext cx="9018240" cy="1211405"/>
            </a:xfrm>
            <a:prstGeom prst="rect">
              <a:avLst/>
            </a:prstGeom>
          </p:spPr>
        </p:pic>
        <p:cxnSp>
          <p:nvCxnSpPr>
            <p:cNvPr id="6" name="Straight Connector 5"/>
            <p:cNvCxnSpPr/>
            <p:nvPr/>
          </p:nvCxnSpPr>
          <p:spPr bwMode="auto">
            <a:xfrm>
              <a:off x="2838897" y="2996952"/>
              <a:ext cx="6116463"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cxnSp>
          <p:nvCxnSpPr>
            <p:cNvPr id="12" name="Straight Connector 11"/>
            <p:cNvCxnSpPr/>
            <p:nvPr/>
          </p:nvCxnSpPr>
          <p:spPr bwMode="auto">
            <a:xfrm>
              <a:off x="153852" y="3212976"/>
              <a:ext cx="1556792"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grpSp>
    </p:spTree>
    <p:extLst>
      <p:ext uri="{BB962C8B-B14F-4D97-AF65-F5344CB8AC3E}">
        <p14:creationId xmlns:p14="http://schemas.microsoft.com/office/powerpoint/2010/main" val="5666898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Capital Assets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13</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2975147199"/>
              </p:ext>
            </p:extLst>
          </p:nvPr>
        </p:nvGraphicFramePr>
        <p:xfrm>
          <a:off x="9625" y="1134369"/>
          <a:ext cx="9144000" cy="5120639"/>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41711">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922940">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GB" sz="2200" b="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84</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GB" sz="2200" dirty="0" smtClean="0">
                          <a:effectLst/>
                          <a:latin typeface="Calibri" panose="020F0502020204030204" pitchFamily="34" charset="0"/>
                          <a:ea typeface="Calibri" panose="020F0502020204030204" pitchFamily="34" charset="0"/>
                          <a:cs typeface="Times New Roman" panose="02020603050405020304" pitchFamily="18" charset="0"/>
                        </a:rPr>
                        <a:t>.15</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smtClean="0">
                          <a:effectLst/>
                          <a:latin typeface="Calibri" panose="020F0502020204030204" pitchFamily="34" charset="0"/>
                          <a:ea typeface="Calibri" panose="020F0502020204030204" pitchFamily="34" charset="0"/>
                          <a:cs typeface="Times New Roman" panose="02020603050405020304" pitchFamily="18" charset="0"/>
                        </a:rPr>
                        <a:t>Future economic benefit improved to align it with GRAP</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r h="922940">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86</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.28</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Investment property – </a:t>
                      </a:r>
                      <a:r>
                        <a:rPr lang="en-ZA" sz="2200" dirty="0" smtClean="0">
                          <a:effectLst/>
                          <a:latin typeface="Calibri" panose="020F0502020204030204" pitchFamily="34" charset="0"/>
                          <a:ea typeface="Calibri" panose="020F0502020204030204" pitchFamily="34" charset="0"/>
                          <a:cs typeface="Times New Roman" panose="02020603050405020304" pitchFamily="18" charset="0"/>
                        </a:rPr>
                        <a:t>updated the definition</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solidFill>
                      <a:schemeClr val="bg2">
                        <a:lumMod val="20000"/>
                        <a:lumOff val="80000"/>
                      </a:schemeClr>
                    </a:solidFill>
                  </a:tcPr>
                </a:tc>
                <a:extLst>
                  <a:ext uri="{0D108BD9-81ED-4DB2-BD59-A6C34878D82A}">
                    <a16:rowId xmlns:a16="http://schemas.microsoft.com/office/drawing/2014/main" val="10002"/>
                  </a:ext>
                </a:extLst>
              </a:tr>
              <a:tr h="1416524">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91</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.72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Immovable assets – reworded the paragraph to clarify the use of cost and fair </a:t>
                      </a:r>
                      <a:r>
                        <a:rPr lang="en-ZA" sz="2200" dirty="0" smtClean="0">
                          <a:effectLst/>
                          <a:latin typeface="Calibri" panose="020F0502020204030204" pitchFamily="34" charset="0"/>
                          <a:ea typeface="Calibri" panose="020F0502020204030204" pitchFamily="34" charset="0"/>
                          <a:cs typeface="Times New Roman" panose="02020603050405020304" pitchFamily="18" charset="0"/>
                        </a:rPr>
                        <a:t>value.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3"/>
                  </a:ext>
                </a:extLst>
              </a:tr>
              <a:tr h="1416524">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b="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92, 93</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smtClean="0">
                          <a:effectLst/>
                          <a:latin typeface="Calibri" panose="020F0502020204030204" pitchFamily="34" charset="0"/>
                          <a:ea typeface="Calibri" panose="020F0502020204030204" pitchFamily="34" charset="0"/>
                          <a:cs typeface="Times New Roman" panose="02020603050405020304" pitchFamily="18" charset="0"/>
                        </a:rPr>
                        <a:t>.76 and .78</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smtClean="0">
                          <a:effectLst/>
                          <a:latin typeface="Calibri" panose="020F0502020204030204" pitchFamily="34" charset="0"/>
                          <a:ea typeface="Calibri" panose="020F0502020204030204" pitchFamily="34" charset="0"/>
                          <a:cs typeface="Times New Roman" panose="02020603050405020304" pitchFamily="18" charset="0"/>
                        </a:rPr>
                        <a:t>Clarified what the Elements of cost are for constructed assets / WIP</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solidFill>
                      <a:schemeClr val="bg2">
                        <a:lumMod val="20000"/>
                        <a:lumOff val="80000"/>
                      </a:scheme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360244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Capital Assets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14</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947845174"/>
              </p:ext>
            </p:extLst>
          </p:nvPr>
        </p:nvGraphicFramePr>
        <p:xfrm>
          <a:off x="9625" y="1134369"/>
          <a:ext cx="9144000" cy="2781175"/>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41711">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922940">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GB" sz="2200" b="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96</a:t>
                      </a:r>
                      <a:r>
                        <a:rPr lang="en-GB" sz="2200" b="0" baseline="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GB" sz="2200" b="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and 97</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GB" sz="2200" dirty="0" smtClean="0">
                          <a:effectLst/>
                          <a:latin typeface="Calibri" panose="020F0502020204030204" pitchFamily="34" charset="0"/>
                          <a:ea typeface="Calibri" panose="020F0502020204030204" pitchFamily="34" charset="0"/>
                          <a:cs typeface="Times New Roman" panose="02020603050405020304" pitchFamily="18" charset="0"/>
                        </a:rPr>
                        <a:t>.101 (e) and .106</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smtClean="0">
                          <a:effectLst/>
                          <a:latin typeface="Calibri" panose="020F0502020204030204" pitchFamily="34" charset="0"/>
                          <a:ea typeface="Calibri" panose="020F0502020204030204" pitchFamily="34" charset="0"/>
                          <a:cs typeface="Times New Roman" panose="02020603050405020304" pitchFamily="18" charset="0"/>
                        </a:rPr>
                        <a:t>Disclosure requirements – updated the R1 requirement and added the requirement for WIP.</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r h="1416524">
                <a:tc>
                  <a:txBody>
                    <a:bodyPr/>
                    <a:lstStyle/>
                    <a:p>
                      <a:pPr marL="0" lvl="0" indent="0" algn="just" hangingPunct="0">
                        <a:lnSpc>
                          <a:spcPct val="100000"/>
                        </a:lnSpc>
                        <a:spcBef>
                          <a:spcPts val="600"/>
                        </a:spcBef>
                        <a:spcAft>
                          <a:spcPts val="600"/>
                        </a:spcAft>
                        <a:buSzPts val="1000"/>
                        <a:buFont typeface="Arial" panose="020B0604020202020204" pitchFamily="34" charset="0"/>
                        <a:buNone/>
                      </a:pP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51308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Provisions and Contingents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15</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892637527"/>
              </p:ext>
            </p:extLst>
          </p:nvPr>
        </p:nvGraphicFramePr>
        <p:xfrm>
          <a:off x="9625" y="1134369"/>
          <a:ext cx="9144000" cy="512064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0953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1273119">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116</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l">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.05 a) and b)</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Removed the sub-paragraphs as the definitions are covered in </a:t>
                      </a:r>
                      <a:r>
                        <a:rPr lang="en-ZA" sz="2200" dirty="0" smtClean="0">
                          <a:effectLst/>
                          <a:latin typeface="Calibri" panose="020F0502020204030204" pitchFamily="34" charset="0"/>
                          <a:ea typeface="Calibri" panose="020F0502020204030204" pitchFamily="34" charset="0"/>
                          <a:cs typeface="Times New Roman" panose="02020603050405020304" pitchFamily="18" charset="0"/>
                        </a:rPr>
                        <a:t>the General Departmental</a:t>
                      </a:r>
                      <a:r>
                        <a:rPr lang="en-ZA" sz="2200" baseline="0" dirty="0" smtClean="0">
                          <a:effectLst/>
                          <a:latin typeface="Calibri" panose="020F0502020204030204" pitchFamily="34" charset="0"/>
                          <a:ea typeface="Calibri" panose="020F0502020204030204" pitchFamily="34" charset="0"/>
                          <a:cs typeface="Times New Roman" panose="02020603050405020304" pitchFamily="18" charset="0"/>
                        </a:rPr>
                        <a:t> Assets and Liabilities Chapter</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r h="3437989">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115</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.04</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The definition of commitment was updated as follows: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A commitment is a contractual arrangement that binds the department to incur future expenditure based on goods, services and capital assets that are still to be received. These exclude salary commitments relating to employment contracts or social security benefit commitments and transfer and subsidies commitments.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solidFill>
                      <a:schemeClr val="bg2">
                        <a:lumMod val="20000"/>
                        <a:lumOff val="80000"/>
                      </a:schemeClr>
                    </a:solidFill>
                  </a:tcPr>
                </a:tc>
                <a:extLst>
                  <a:ext uri="{0D108BD9-81ED-4DB2-BD59-A6C34878D82A}">
                    <a16:rowId xmlns:a16="http://schemas.microsoft.com/office/drawing/2014/main" val="10002"/>
                  </a:ext>
                </a:extLst>
              </a:tr>
            </a:tbl>
          </a:graphicData>
        </a:graphic>
      </p:graphicFrame>
      <p:cxnSp>
        <p:nvCxnSpPr>
          <p:cNvPr id="6" name="Straight Connector 5"/>
          <p:cNvCxnSpPr/>
          <p:nvPr/>
        </p:nvCxnSpPr>
        <p:spPr bwMode="auto">
          <a:xfrm>
            <a:off x="2699792" y="3981822"/>
            <a:ext cx="6336704"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cxnSp>
        <p:nvCxnSpPr>
          <p:cNvPr id="10" name="Straight Connector 9"/>
          <p:cNvCxnSpPr/>
          <p:nvPr/>
        </p:nvCxnSpPr>
        <p:spPr bwMode="auto">
          <a:xfrm>
            <a:off x="2699792" y="4341862"/>
            <a:ext cx="6336704"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cxnSp>
        <p:nvCxnSpPr>
          <p:cNvPr id="11" name="Straight Connector 10"/>
          <p:cNvCxnSpPr/>
          <p:nvPr/>
        </p:nvCxnSpPr>
        <p:spPr bwMode="auto">
          <a:xfrm>
            <a:off x="2699792" y="4629894"/>
            <a:ext cx="6336704"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cxnSp>
        <p:nvCxnSpPr>
          <p:cNvPr id="12" name="Straight Connector 11"/>
          <p:cNvCxnSpPr/>
          <p:nvPr/>
        </p:nvCxnSpPr>
        <p:spPr bwMode="auto">
          <a:xfrm>
            <a:off x="2699792" y="4989934"/>
            <a:ext cx="6192688"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cxnSp>
        <p:nvCxnSpPr>
          <p:cNvPr id="13" name="Straight Connector 12"/>
          <p:cNvCxnSpPr/>
          <p:nvPr/>
        </p:nvCxnSpPr>
        <p:spPr bwMode="auto">
          <a:xfrm>
            <a:off x="2699792" y="4979268"/>
            <a:ext cx="6336704"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cxnSp>
        <p:nvCxnSpPr>
          <p:cNvPr id="14" name="Straight Connector 13"/>
          <p:cNvCxnSpPr/>
          <p:nvPr/>
        </p:nvCxnSpPr>
        <p:spPr bwMode="auto">
          <a:xfrm>
            <a:off x="2690267" y="5373216"/>
            <a:ext cx="6336704"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spTree>
    <p:extLst>
      <p:ext uri="{BB962C8B-B14F-4D97-AF65-F5344CB8AC3E}">
        <p14:creationId xmlns:p14="http://schemas.microsoft.com/office/powerpoint/2010/main" val="35639193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Related party transactions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16</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4162467590"/>
              </p:ext>
            </p:extLst>
          </p:nvPr>
        </p:nvGraphicFramePr>
        <p:xfrm>
          <a:off x="9625" y="1134369"/>
          <a:ext cx="9144000" cy="512064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8313">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4682327">
                <a:tc>
                  <a:txBody>
                    <a:bodyPr/>
                    <a:lstStyle/>
                    <a:p>
                      <a:pPr algn="just">
                        <a:lnSpc>
                          <a:spcPct val="100000"/>
                        </a:lnSpc>
                        <a:spcBef>
                          <a:spcPts val="600"/>
                        </a:spcBef>
                        <a:spcAft>
                          <a:spcPts val="600"/>
                        </a:spcAft>
                      </a:pPr>
                      <a:r>
                        <a:rPr lang="en-ZA" sz="22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129</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.19</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The word “public” replaced with “government” so that the exclusion caters for all entities and not only public entities.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hangingPunct="0">
                        <a:lnSpc>
                          <a:spcPct val="100000"/>
                        </a:lnSpc>
                        <a:spcBef>
                          <a:spcPts val="600"/>
                        </a:spcBef>
                        <a:spcAft>
                          <a:spcPts val="600"/>
                        </a:spcAft>
                        <a:buSzPts val="1000"/>
                        <a:buFont typeface="Arial" panose="020B0604020202020204" pitchFamily="34" charset="0"/>
                        <a:buNone/>
                      </a:pPr>
                      <a:r>
                        <a:rPr lang="en-ZA" sz="2200" dirty="0">
                          <a:effectLst/>
                          <a:latin typeface="Calibri" panose="020F0502020204030204" pitchFamily="34" charset="0"/>
                          <a:ea typeface="Calibri" panose="020F0502020204030204" pitchFamily="34" charset="0"/>
                          <a:cs typeface="Times New Roman" panose="02020603050405020304" pitchFamily="18" charset="0"/>
                        </a:rPr>
                        <a:t>The disclosure required in terms of paragraph .18(b) above excludes transfers and subsidies paid to </a:t>
                      </a:r>
                      <a:r>
                        <a:rPr lang="en-ZA" sz="2200" strike="sngStrike" dirty="0">
                          <a:effectLst/>
                          <a:latin typeface="Calibri" panose="020F0502020204030204" pitchFamily="34" charset="0"/>
                          <a:ea typeface="Calibri" panose="020F0502020204030204" pitchFamily="34" charset="0"/>
                          <a:cs typeface="Times New Roman" panose="02020603050405020304" pitchFamily="18" charset="0"/>
                        </a:rPr>
                        <a:t>public</a:t>
                      </a:r>
                      <a:r>
                        <a:rPr lang="en-ZA" sz="2200" dirty="0">
                          <a:effectLst/>
                          <a:latin typeface="Calibri" panose="020F0502020204030204" pitchFamily="34" charset="0"/>
                          <a:ea typeface="Calibri" panose="020F0502020204030204" pitchFamily="34" charset="0"/>
                          <a:cs typeface="Times New Roman" panose="02020603050405020304" pitchFamily="18" charset="0"/>
                        </a:rPr>
                        <a:t> government entities where these have been included in the annexures to the financial statements.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cxnSp>
        <p:nvCxnSpPr>
          <p:cNvPr id="6" name="Straight Connector 5"/>
          <p:cNvCxnSpPr/>
          <p:nvPr/>
        </p:nvCxnSpPr>
        <p:spPr bwMode="auto">
          <a:xfrm>
            <a:off x="2627784" y="3717032"/>
            <a:ext cx="1440160"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spTree>
    <p:extLst>
      <p:ext uri="{BB962C8B-B14F-4D97-AF65-F5344CB8AC3E}">
        <p14:creationId xmlns:p14="http://schemas.microsoft.com/office/powerpoint/2010/main" val="10962244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Consolidated Financial Statements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17</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3259848659"/>
              </p:ext>
            </p:extLst>
          </p:nvPr>
        </p:nvGraphicFramePr>
        <p:xfrm>
          <a:off x="9625" y="1134369"/>
          <a:ext cx="9144000" cy="512064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9473">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4681167">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151</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.07d)</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Following consultation with various stakeholders, added the requirement for parliament and legislatures to be consolidated with departments. This requirement was in the MCS for the year ended 31 March 2016.</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153935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12"/>
          <p:cNvSpPr>
            <a:spLocks noGrp="1" noChangeArrowheads="1"/>
          </p:cNvSpPr>
          <p:nvPr>
            <p:ph type="ctrTitle"/>
          </p:nvPr>
        </p:nvSpPr>
        <p:spPr>
          <a:xfrm>
            <a:off x="533400" y="2204864"/>
            <a:ext cx="7940675" cy="1240805"/>
          </a:xfrm>
          <a:noFill/>
        </p:spPr>
        <p:txBody>
          <a:bodyPr/>
          <a:lstStyle/>
          <a:p>
            <a:pPr algn="ctr" eaLnBrk="1" hangingPunct="1"/>
            <a:r>
              <a:rPr lang="en-ZA" altLang="en-US" sz="2500" b="1" dirty="0" smtClean="0"/>
              <a:t/>
            </a:r>
            <a:br>
              <a:rPr lang="en-ZA" altLang="en-US" sz="2500" b="1" dirty="0" smtClean="0"/>
            </a:br>
            <a:r>
              <a:rPr lang="en-ZA" altLang="en-US" sz="4800" b="1" dirty="0" smtClean="0">
                <a:latin typeface="Calibri" panose="020F0502020204030204" pitchFamily="34" charset="0"/>
              </a:rPr>
              <a:t>Key Updates to the AMD</a:t>
            </a:r>
            <a:endParaRPr lang="en-US" altLang="en-US" sz="4800" dirty="0" smtClean="0">
              <a:latin typeface="Calibri" panose="020F0502020204030204" pitchFamily="34" charset="0"/>
            </a:endParaRPr>
          </a:p>
        </p:txBody>
      </p:sp>
      <p:sp>
        <p:nvSpPr>
          <p:cNvPr id="14341" name="Rectangle 14"/>
          <p:cNvSpPr>
            <a:spLocks noChangeArrowheads="1"/>
          </p:cNvSpPr>
          <p:nvPr/>
        </p:nvSpPr>
        <p:spPr bwMode="auto">
          <a:xfrm>
            <a:off x="777875" y="45481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itchFamily="34" charset="0"/>
                <a:ea typeface="Osaka" pitchFamily="1" charset="-128"/>
              </a:defRPr>
            </a:lvl1pPr>
            <a:lvl2pPr marL="742950" indent="-285750">
              <a:spcBef>
                <a:spcPct val="20000"/>
              </a:spcBef>
              <a:buChar char="–"/>
              <a:defRPr sz="2000">
                <a:solidFill>
                  <a:schemeClr val="tx1"/>
                </a:solidFill>
                <a:latin typeface="Arial" pitchFamily="34" charset="0"/>
                <a:ea typeface="Osaka" pitchFamily="1" charset="-128"/>
              </a:defRPr>
            </a:lvl2pPr>
            <a:lvl3pPr marL="1143000" indent="-228600">
              <a:spcBef>
                <a:spcPct val="20000"/>
              </a:spcBef>
              <a:buChar char="•"/>
              <a:defRPr sz="2000">
                <a:solidFill>
                  <a:schemeClr val="tx1"/>
                </a:solidFill>
                <a:latin typeface="Arial" pitchFamily="34" charset="0"/>
                <a:ea typeface="Osaka" pitchFamily="1" charset="-128"/>
              </a:defRPr>
            </a:lvl3pPr>
            <a:lvl4pPr marL="1600200" indent="-228600">
              <a:spcBef>
                <a:spcPct val="20000"/>
              </a:spcBef>
              <a:buChar char="–"/>
              <a:defRPr sz="2000">
                <a:solidFill>
                  <a:schemeClr val="tx1"/>
                </a:solidFill>
                <a:latin typeface="Arial" pitchFamily="34" charset="0"/>
                <a:ea typeface="Osaka" pitchFamily="1" charset="-128"/>
              </a:defRPr>
            </a:lvl4pPr>
            <a:lvl5pPr marL="2057400" indent="-228600">
              <a:spcBef>
                <a:spcPct val="20000"/>
              </a:spcBef>
              <a:buChar char="»"/>
              <a:defRPr sz="2000">
                <a:solidFill>
                  <a:schemeClr val="tx1"/>
                </a:solidFill>
                <a:latin typeface="Arial"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9pPr>
          </a:lstStyle>
          <a:p>
            <a:pPr algn="r" eaLnBrk="1" hangingPunct="1">
              <a:buFontTx/>
              <a:buNone/>
            </a:pPr>
            <a:endParaRPr lang="en-US" altLang="en-US" sz="1000">
              <a:solidFill>
                <a:schemeClr val="bg1"/>
              </a:solidFill>
            </a:endParaRPr>
          </a:p>
        </p:txBody>
      </p:sp>
    </p:spTree>
    <p:extLst>
      <p:ext uri="{BB962C8B-B14F-4D97-AF65-F5344CB8AC3E}">
        <p14:creationId xmlns:p14="http://schemas.microsoft.com/office/powerpoint/2010/main" val="23946894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SCOA and Systems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19</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3577693185"/>
              </p:ext>
            </p:extLst>
          </p:nvPr>
        </p:nvGraphicFramePr>
        <p:xfrm>
          <a:off x="9625" y="1134369"/>
          <a:ext cx="9144000" cy="5115996"/>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891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4677084">
                <a:tc>
                  <a:txBody>
                    <a:bodyPr/>
                    <a:lstStyle/>
                    <a:p>
                      <a:pPr marL="0" algn="just" defTabSz="914400" rtl="0" eaLnBrk="1" latinLnBrk="0" hangingPunct="1">
                        <a:lnSpc>
                          <a:spcPct val="100000"/>
                        </a:lnSpc>
                        <a:spcBef>
                          <a:spcPts val="600"/>
                        </a:spcBef>
                        <a:spcAft>
                          <a:spcPts val="600"/>
                        </a:spcAft>
                      </a:pPr>
                      <a:r>
                        <a:rPr lang="en-ZA" sz="2200" b="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rPr>
                        <a:t>Entire Chapter</a:t>
                      </a:r>
                      <a:endParaRPr lang="en-GB" sz="2200" b="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marL="0" algn="just" defTabSz="914400" rtl="0" eaLnBrk="1" latinLnBrk="0" hangingPunct="1">
                        <a:lnSpc>
                          <a:spcPct val="100000"/>
                        </a:lnSpc>
                        <a:spcBef>
                          <a:spcPts val="600"/>
                        </a:spcBef>
                        <a:spcAft>
                          <a:spcPts val="600"/>
                        </a:spcAft>
                      </a:pPr>
                      <a:r>
                        <a:rPr lang="en-ZA" sz="220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rPr>
                        <a:t>Entire Chapter</a:t>
                      </a:r>
                      <a:endParaRPr lang="en-GB" sz="220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marL="0" algn="just" defTabSz="914400" rtl="0" eaLnBrk="1" latinLnBrk="0" hangingPunct="1">
                        <a:lnSpc>
                          <a:spcPct val="100000"/>
                        </a:lnSpc>
                        <a:spcBef>
                          <a:spcPts val="600"/>
                        </a:spcBef>
                        <a:spcAft>
                          <a:spcPts val="600"/>
                        </a:spcAft>
                      </a:pPr>
                      <a:r>
                        <a:rPr lang="en-ZA" sz="220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rPr>
                        <a:t>The chapter has been withdrawn from the AMD chapters. Departments can obtain the information on the website of SCOA at </a:t>
                      </a:r>
                      <a:r>
                        <a:rPr lang="en-ZA" sz="2200"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https://scoa.treasury.gov.za</a:t>
                      </a:r>
                      <a:r>
                        <a:rPr lang="en-ZA" sz="2200" kern="120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hlinkClick r:id="rId3"/>
                        </a:rPr>
                        <a:t>/</a:t>
                      </a:r>
                      <a:r>
                        <a:rPr lang="en-ZA" sz="2200" kern="1200" dirty="0" smtClean="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ZA" sz="220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rPr>
                        <a:t>BAS on </a:t>
                      </a:r>
                      <a:r>
                        <a:rPr lang="en-ZA" sz="2200"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http://bas.pwv.gov.za/</a:t>
                      </a:r>
                      <a:r>
                        <a:rPr lang="en-ZA" sz="220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rPr>
                        <a:t>, PERSAL on </a:t>
                      </a:r>
                      <a:r>
                        <a:rPr lang="en-ZA" sz="220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http://persal.pwv.gov.za</a:t>
                      </a:r>
                      <a:r>
                        <a:rPr lang="en-ZA" sz="2200" kern="1200" dirty="0" smtClean="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a:t>
                      </a:r>
                      <a:r>
                        <a:rPr lang="en-ZA" sz="2200" kern="1200" dirty="0" smtClean="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rPr>
                        <a:t> and </a:t>
                      </a:r>
                      <a:r>
                        <a:rPr lang="en-ZA" sz="220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rPr>
                        <a:t>LOGIS on </a:t>
                      </a:r>
                      <a:r>
                        <a:rPr lang="en-ZA" sz="220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http://logis.pwv.gov.za/logisweb</a:t>
                      </a:r>
                      <a:r>
                        <a:rPr lang="en-ZA" sz="2200" kern="1200" dirty="0" smtClean="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a:t>
                      </a:r>
                      <a:r>
                        <a:rPr lang="en-ZA" sz="2200" kern="1200" dirty="0" smtClean="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en-GB" sz="220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solidFill>
                      <a:schemeClr val="bg2">
                        <a:lumMod val="20000"/>
                        <a:lumOff val="8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618442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1124744"/>
            <a:ext cx="9144000" cy="4968552"/>
          </a:xfrm>
          <a:prstGeom prst="rect">
            <a:avLst/>
          </a:prstGeom>
          <a:blipFill dpi="0" rotWithShape="1">
            <a:blip r:embed="rId3">
              <a:alphaModFix amt="23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Calibri" panose="020F0502020204030204" pitchFamily="34" charset="0"/>
              <a:ea typeface="ＭＳ Ｐゴシック" pitchFamily="1" charset="-128"/>
            </a:endParaRPr>
          </a:p>
        </p:txBody>
      </p:sp>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US" altLang="en-US" b="1" dirty="0" smtClean="0">
                <a:latin typeface="Calibri" panose="020F0502020204030204" pitchFamily="34" charset="0"/>
              </a:rPr>
              <a:t>Overview</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251520" y="1149458"/>
            <a:ext cx="8640960" cy="5040560"/>
          </a:xfrm>
        </p:spPr>
        <p:txBody>
          <a:bodyPr/>
          <a:lstStyle/>
          <a:p>
            <a:pPr marL="0" indent="0">
              <a:spcBef>
                <a:spcPts val="600"/>
              </a:spcBef>
              <a:spcAft>
                <a:spcPts val="600"/>
              </a:spcAft>
              <a:buNone/>
            </a:pPr>
            <a:endParaRPr lang="en-ZA" altLang="en-US" dirty="0" smtClean="0">
              <a:solidFill>
                <a:srgbClr val="00B0F0"/>
              </a:solidFill>
              <a:latin typeface="Calibri" panose="020F0502020204030204" pitchFamily="34" charset="0"/>
            </a:endParaRP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Background</a:t>
            </a: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Key Dates</a:t>
            </a: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Key Updates of the MCS</a:t>
            </a: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Key Updates of the AMD</a:t>
            </a: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Key Updates of the Specimen AFS</a:t>
            </a: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AFS Template</a:t>
            </a:r>
            <a:endParaRPr lang="en-ZA" altLang="en-US" sz="2400" dirty="0">
              <a:latin typeface="Calibri" panose="020F0502020204030204" pitchFamily="34" charset="0"/>
              <a:cs typeface="Calibri" panose="020F0502020204030204" pitchFamily="34" charset="0"/>
            </a:endParaRP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Transfers and subsidies vs. Goods and Services and Capital Assets </a:t>
            </a: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Discussion and future interactions</a:t>
            </a: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a:t>
            </a:fld>
            <a:endParaRPr lang="en-US" sz="1400" b="0" dirty="0">
              <a:solidFill>
                <a:schemeClr val="tx1"/>
              </a:solidFill>
              <a:latin typeface="+mn-lt"/>
            </a:endParaRPr>
          </a:p>
        </p:txBody>
      </p:sp>
    </p:spTree>
    <p:extLst>
      <p:ext uri="{BB962C8B-B14F-4D97-AF65-F5344CB8AC3E}">
        <p14:creationId xmlns:p14="http://schemas.microsoft.com/office/powerpoint/2010/main" val="7273963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Concepts and Principles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lgn="just">
              <a:buNone/>
            </a:pPr>
            <a:endParaRPr lang="en-ZA" b="1" dirty="0" smtClean="0"/>
          </a:p>
          <a:p>
            <a:pPr marL="457200" lvl="1" indent="-457200" algn="just">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20</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678637122"/>
              </p:ext>
            </p:extLst>
          </p:nvPr>
        </p:nvGraphicFramePr>
        <p:xfrm>
          <a:off x="9625" y="1134170"/>
          <a:ext cx="9144000" cy="1014619"/>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891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575707">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Added definitions of items making up net assets.</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sp>
        <p:nvSpPr>
          <p:cNvPr id="3" name="TextBox 2"/>
          <p:cNvSpPr txBox="1"/>
          <p:nvPr/>
        </p:nvSpPr>
        <p:spPr>
          <a:xfrm>
            <a:off x="179512" y="2127974"/>
            <a:ext cx="8784976" cy="4185761"/>
          </a:xfrm>
          <a:prstGeom prst="rect">
            <a:avLst/>
          </a:prstGeom>
          <a:noFill/>
        </p:spPr>
        <p:txBody>
          <a:bodyPr wrap="square" rtlCol="0">
            <a:spAutoFit/>
          </a:bodyPr>
          <a:lstStyle/>
          <a:p>
            <a:pPr marL="342900" indent="-342900" algn="just">
              <a:buFont typeface="Arial" panose="020B0604020202020204" pitchFamily="34" charset="0"/>
              <a:buChar char="•"/>
            </a:pPr>
            <a:r>
              <a:rPr lang="en-US" sz="1900" dirty="0">
                <a:latin typeface="Arial Narrow" panose="020B0606020202030204" pitchFamily="34" charset="0"/>
              </a:rPr>
              <a:t>The </a:t>
            </a:r>
            <a:r>
              <a:rPr lang="en-US" sz="1900" u="sng" dirty="0">
                <a:latin typeface="Arial Narrow" panose="020B0606020202030204" pitchFamily="34" charset="0"/>
              </a:rPr>
              <a:t>capitalisation reserve</a:t>
            </a:r>
            <a:r>
              <a:rPr lang="en-US" sz="1900" dirty="0">
                <a:latin typeface="Arial Narrow" panose="020B0606020202030204" pitchFamily="34" charset="0"/>
              </a:rPr>
              <a:t> comprises of financial assets and/or liabilities originating in a prior reporting period but which are recognised in the statement of financial position for the first time in the current reporting period. Amounts are recognised in the capitalisation reserve when identified in the current period and are transferred to the National/Provincial Revenue Fund when the underlying asset is disposed and the related funds are received. </a:t>
            </a:r>
            <a:endParaRPr lang="en-GB" sz="1900" dirty="0">
              <a:latin typeface="Arial Narrow" panose="020B0606020202030204" pitchFamily="34" charset="0"/>
            </a:endParaRPr>
          </a:p>
          <a:p>
            <a:pPr marL="342900" indent="-342900" algn="just">
              <a:buFont typeface="Arial" panose="020B0604020202020204" pitchFamily="34" charset="0"/>
              <a:buChar char="•"/>
            </a:pPr>
            <a:r>
              <a:rPr lang="en-ZA" sz="1900" dirty="0">
                <a:latin typeface="Arial Narrow" panose="020B0606020202030204" pitchFamily="34" charset="0"/>
              </a:rPr>
              <a:t>Amounts are recognised as </a:t>
            </a:r>
            <a:r>
              <a:rPr lang="en-ZA" sz="1900" u="sng" dirty="0">
                <a:latin typeface="Arial Narrow" panose="020B0606020202030204" pitchFamily="34" charset="0"/>
              </a:rPr>
              <a:t>recoverable revenue</a:t>
            </a:r>
            <a:r>
              <a:rPr lang="en-ZA" sz="1900" dirty="0">
                <a:latin typeface="Arial Narrow" panose="020B0606020202030204" pitchFamily="34" charset="0"/>
              </a:rPr>
              <a:t> when a payment made in a previous financial year becomes recoverable from a debtor in the current financial year. Amounts are either transferred to the National/Provincial Revenue Fund when recovered or are transferred to the statement of financial performance when written-</a:t>
            </a:r>
            <a:r>
              <a:rPr lang="en-US" sz="1900" dirty="0">
                <a:latin typeface="Arial Narrow" panose="020B0606020202030204" pitchFamily="34" charset="0"/>
              </a:rPr>
              <a:t>off. Recoverable revenue does not only relate to staff debt. It may also relate to the recovery of expenditure from an entity or an individual other than a staff member of a department. </a:t>
            </a:r>
            <a:endParaRPr lang="en-GB" sz="1900" dirty="0">
              <a:latin typeface="Arial Narrow" panose="020B0606020202030204" pitchFamily="34" charset="0"/>
            </a:endParaRPr>
          </a:p>
          <a:p>
            <a:pPr marL="342900" indent="-342900" algn="just">
              <a:buFont typeface="Arial" panose="020B0604020202020204" pitchFamily="34" charset="0"/>
              <a:buChar char="•"/>
            </a:pPr>
            <a:r>
              <a:rPr lang="en-US" sz="1900" dirty="0">
                <a:latin typeface="Arial Narrow" panose="020B0606020202030204" pitchFamily="34" charset="0"/>
              </a:rPr>
              <a:t>The </a:t>
            </a:r>
            <a:r>
              <a:rPr lang="en-US" sz="1900" u="sng" dirty="0">
                <a:latin typeface="Arial Narrow" panose="020B0606020202030204" pitchFamily="34" charset="0"/>
              </a:rPr>
              <a:t>revaluation reserve </a:t>
            </a:r>
            <a:r>
              <a:rPr lang="en-US" sz="1900" dirty="0">
                <a:latin typeface="Arial Narrow" panose="020B0606020202030204" pitchFamily="34" charset="0"/>
              </a:rPr>
              <a:t>comprises of increases in the value of housing stock owned by the department of housing. </a:t>
            </a:r>
            <a:r>
              <a:rPr lang="en-ZA" sz="1900" dirty="0" smtClean="0">
                <a:latin typeface="Arial Narrow" panose="020B0606020202030204" pitchFamily="34" charset="0"/>
              </a:rPr>
              <a:t>This </a:t>
            </a:r>
            <a:r>
              <a:rPr lang="en-ZA" sz="1900" dirty="0">
                <a:latin typeface="Arial Narrow" panose="020B0606020202030204" pitchFamily="34" charset="0"/>
              </a:rPr>
              <a:t>account should only be used by the national and provincial departments of housing. </a:t>
            </a:r>
            <a:endParaRPr lang="en-GB" sz="1900" dirty="0">
              <a:latin typeface="Arial Narrow" panose="020B0606020202030204" pitchFamily="34" charset="0"/>
            </a:endParaRPr>
          </a:p>
        </p:txBody>
      </p:sp>
    </p:spTree>
    <p:extLst>
      <p:ext uri="{BB962C8B-B14F-4D97-AF65-F5344CB8AC3E}">
        <p14:creationId xmlns:p14="http://schemas.microsoft.com/office/powerpoint/2010/main" val="24584069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Financial Statements Presentation</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21</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22061503"/>
              </p:ext>
            </p:extLst>
          </p:nvPr>
        </p:nvGraphicFramePr>
        <p:xfrm>
          <a:off x="9625" y="1128835"/>
          <a:ext cx="9144000" cy="1131479"/>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30240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796199">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3.3.7</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Added an example to clarify the distinction between current assets and non-current assets.</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sp>
        <p:nvSpPr>
          <p:cNvPr id="7" name="TextBox 6"/>
          <p:cNvSpPr txBox="1"/>
          <p:nvPr/>
        </p:nvSpPr>
        <p:spPr>
          <a:xfrm>
            <a:off x="85725" y="2564904"/>
            <a:ext cx="4342259" cy="3456384"/>
          </a:xfrm>
          <a:prstGeom prst="rect">
            <a:avLst/>
          </a:prstGeom>
          <a:noFill/>
        </p:spPr>
        <p:txBody>
          <a:bodyPr wrap="square" rtlCol="0">
            <a:spAutoFit/>
          </a:bodyPr>
          <a:lstStyle/>
          <a:p>
            <a:endParaRPr lang="en-GB" dirty="0"/>
          </a:p>
        </p:txBody>
      </p:sp>
      <p:pic>
        <p:nvPicPr>
          <p:cNvPr id="13" name="Picture 12"/>
          <p:cNvPicPr>
            <a:picLocks noChangeAspect="1"/>
          </p:cNvPicPr>
          <p:nvPr/>
        </p:nvPicPr>
        <p:blipFill rotWithShape="1">
          <a:blip r:embed="rId3"/>
          <a:srcRect l="30313" t="36465" r="17713" b="20601"/>
          <a:stretch/>
        </p:blipFill>
        <p:spPr>
          <a:xfrm>
            <a:off x="226976" y="2251401"/>
            <a:ext cx="8676456" cy="4031651"/>
          </a:xfrm>
          <a:prstGeom prst="rect">
            <a:avLst/>
          </a:prstGeom>
        </p:spPr>
      </p:pic>
    </p:spTree>
    <p:extLst>
      <p:ext uri="{BB962C8B-B14F-4D97-AF65-F5344CB8AC3E}">
        <p14:creationId xmlns:p14="http://schemas.microsoft.com/office/powerpoint/2010/main" val="928583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57163"/>
            <a:ext cx="8229600" cy="914400"/>
          </a:xfrm>
        </p:spPr>
        <p:txBody>
          <a:bodyPr/>
          <a:lstStyle/>
          <a:p>
            <a:pPr eaLnBrk="1" hangingPunct="1">
              <a:lnSpc>
                <a:spcPct val="90000"/>
              </a:lnSpc>
            </a:pPr>
            <a:r>
              <a:rPr lang="en-ZA" b="1" dirty="0" smtClean="0">
                <a:latin typeface="Calibri" panose="020F0502020204030204" pitchFamily="34" charset="0"/>
              </a:rPr>
              <a:t>Appropriation Statement</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22</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663881104"/>
              </p:ext>
            </p:extLst>
          </p:nvPr>
        </p:nvGraphicFramePr>
        <p:xfrm>
          <a:off x="9625" y="1134369"/>
          <a:ext cx="9144000" cy="512064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891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4681728">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Various</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Various</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Aligned the guide to the MCS. </a:t>
                      </a:r>
                      <a:r>
                        <a:rPr lang="en-ZA"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Removed details that are contained in the PFMA, Treasury Regulations and other related budget guidelines. The details are properly discussed through guidelines issued by respective units responsible for </a:t>
                      </a:r>
                      <a:r>
                        <a:rPr lang="en-ZA" sz="2200" b="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the PFMA, Treasury Regulations and other related budget guidelines.</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279535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altLang="en-US" b="1" dirty="0" smtClean="0">
                <a:latin typeface="Calibri" panose="020F0502020204030204" pitchFamily="34" charset="0"/>
              </a:rPr>
              <a:t>Expenditure</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23</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488465256"/>
              </p:ext>
            </p:extLst>
          </p:nvPr>
        </p:nvGraphicFramePr>
        <p:xfrm>
          <a:off x="12676" y="1134269"/>
          <a:ext cx="9144000" cy="512064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41415">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4679225">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Entire Chapter</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Entire Chapter</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nSpc>
                          <a:spcPct val="100000"/>
                        </a:lnSpc>
                        <a:spcBef>
                          <a:spcPts val="600"/>
                        </a:spcBef>
                        <a:spcAft>
                          <a:spcPts val="600"/>
                        </a:spcAft>
                      </a:pPr>
                      <a:r>
                        <a:rPr lang="en-ZA"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Aligned the guide to MCS chapter on Expenditure.</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Removed discussion of concepts which are discussed in different chapters of the MCS to avoid duplication of information.</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577488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General Departmental Assets and Liabilities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24</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735208951"/>
              </p:ext>
            </p:extLst>
          </p:nvPr>
        </p:nvGraphicFramePr>
        <p:xfrm>
          <a:off x="18531" y="1134369"/>
          <a:ext cx="9144000" cy="960147"/>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229604">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624867">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17</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6.2.2</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Added wording relating to service bonus.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grpSp>
        <p:nvGrpSpPr>
          <p:cNvPr id="5" name="Group 4"/>
          <p:cNvGrpSpPr/>
          <p:nvPr/>
        </p:nvGrpSpPr>
        <p:grpSpPr>
          <a:xfrm>
            <a:off x="169987" y="2560712"/>
            <a:ext cx="8804026" cy="2880320"/>
            <a:chOff x="107504" y="2636912"/>
            <a:chExt cx="8928992" cy="2223706"/>
          </a:xfrm>
        </p:grpSpPr>
        <p:pic>
          <p:nvPicPr>
            <p:cNvPr id="3" name="Picture 2"/>
            <p:cNvPicPr>
              <a:picLocks noChangeAspect="1"/>
            </p:cNvPicPr>
            <p:nvPr/>
          </p:nvPicPr>
          <p:blipFill rotWithShape="1">
            <a:blip r:embed="rId3"/>
            <a:srcRect l="34838" t="36700" r="12988" b="40200"/>
            <a:stretch/>
          </p:blipFill>
          <p:spPr>
            <a:xfrm>
              <a:off x="107504" y="2636912"/>
              <a:ext cx="8928992" cy="2223706"/>
            </a:xfrm>
            <a:prstGeom prst="rect">
              <a:avLst/>
            </a:prstGeom>
            <a:solidFill>
              <a:srgbClr val="FFFF99"/>
            </a:solidFill>
          </p:spPr>
        </p:pic>
        <p:cxnSp>
          <p:nvCxnSpPr>
            <p:cNvPr id="7" name="Straight Connector 6"/>
            <p:cNvCxnSpPr/>
            <p:nvPr/>
          </p:nvCxnSpPr>
          <p:spPr bwMode="auto">
            <a:xfrm>
              <a:off x="2502496" y="3429000"/>
              <a:ext cx="6389984"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cxnSp>
          <p:nvCxnSpPr>
            <p:cNvPr id="10" name="Straight Connector 9"/>
            <p:cNvCxnSpPr/>
            <p:nvPr/>
          </p:nvCxnSpPr>
          <p:spPr bwMode="auto">
            <a:xfrm>
              <a:off x="107504" y="3674439"/>
              <a:ext cx="4464496" cy="0"/>
            </a:xfrm>
            <a:prstGeom prst="line">
              <a:avLst/>
            </a:prstGeom>
            <a:solidFill>
              <a:schemeClr val="accent1"/>
            </a:solidFill>
            <a:ln w="38100" cap="flat" cmpd="sng" algn="ctr">
              <a:solidFill>
                <a:srgbClr val="954ECA"/>
              </a:solidFill>
              <a:prstDash val="solid"/>
              <a:round/>
              <a:headEnd type="none" w="med" len="med"/>
              <a:tailEnd type="none" w="med" len="med"/>
            </a:ln>
            <a:effectLst/>
          </p:spPr>
        </p:cxnSp>
      </p:grpSp>
    </p:spTree>
    <p:extLst>
      <p:ext uri="{BB962C8B-B14F-4D97-AF65-F5344CB8AC3E}">
        <p14:creationId xmlns:p14="http://schemas.microsoft.com/office/powerpoint/2010/main" val="19841082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Provisions and Contingents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25</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684245371"/>
              </p:ext>
            </p:extLst>
          </p:nvPr>
        </p:nvGraphicFramePr>
        <p:xfrm>
          <a:off x="9625" y="1124744"/>
          <a:ext cx="9144000" cy="1154573"/>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260827">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819293">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23</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8</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Non-cancellable and cancellable with significant cost example added.</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pic>
        <p:nvPicPr>
          <p:cNvPr id="3" name="Picture 2"/>
          <p:cNvPicPr>
            <a:picLocks noChangeAspect="1"/>
          </p:cNvPicPr>
          <p:nvPr/>
        </p:nvPicPr>
        <p:blipFill rotWithShape="1">
          <a:blip r:embed="rId3"/>
          <a:srcRect l="35825" t="35301" r="24407" b="32499"/>
          <a:stretch/>
        </p:blipFill>
        <p:spPr>
          <a:xfrm>
            <a:off x="208087" y="2492896"/>
            <a:ext cx="8712967" cy="3312368"/>
          </a:xfrm>
          <a:prstGeom prst="rect">
            <a:avLst/>
          </a:prstGeom>
        </p:spPr>
      </p:pic>
    </p:spTree>
    <p:extLst>
      <p:ext uri="{BB962C8B-B14F-4D97-AF65-F5344CB8AC3E}">
        <p14:creationId xmlns:p14="http://schemas.microsoft.com/office/powerpoint/2010/main" val="16812542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altLang="en-US" b="1" dirty="0" smtClean="0">
                <a:latin typeface="Calibri" panose="020F0502020204030204" pitchFamily="34" charset="0"/>
              </a:rPr>
              <a:t>Related Party Transactions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26</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915103015"/>
              </p:ext>
            </p:extLst>
          </p:nvPr>
        </p:nvGraphicFramePr>
        <p:xfrm>
          <a:off x="9525" y="1124743"/>
          <a:ext cx="9144000" cy="3147355"/>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891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1145265">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7</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4.1</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Added </a:t>
                      </a:r>
                      <a:r>
                        <a:rPr lang="en-ZA" sz="2200" dirty="0" smtClean="0">
                          <a:effectLst/>
                          <a:latin typeface="Calibri" panose="020F0502020204030204" pitchFamily="34" charset="0"/>
                          <a:ea typeface="Times New Roman" panose="02020603050405020304" pitchFamily="18" charset="0"/>
                          <a:cs typeface="Times New Roman" panose="02020603050405020304" pitchFamily="18" charset="0"/>
                        </a:rPr>
                        <a:t>take note box to explain </a:t>
                      </a: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significant influence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r h="1563178">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12</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6</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Added guidance on remuneration.</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solidFill>
                      <a:schemeClr val="bg2">
                        <a:lumMod val="20000"/>
                        <a:lumOff val="8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903577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altLang="en-US" b="1" dirty="0" smtClean="0">
                <a:latin typeface="Calibri" panose="020F0502020204030204" pitchFamily="34" charset="0"/>
              </a:rPr>
              <a:t>Unauthorised, Irregular and Fruitless Expenditure</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27</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603598655"/>
              </p:ext>
            </p:extLst>
          </p:nvPr>
        </p:nvGraphicFramePr>
        <p:xfrm>
          <a:off x="9625" y="1124744"/>
          <a:ext cx="9144000" cy="512064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9554">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4681086">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Various</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Various</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Although Unauthorised, Irregular and Fruitless and </a:t>
                      </a:r>
                      <a:r>
                        <a:rPr lang="en-ZA" sz="20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Wasteful (UIF) </a:t>
                      </a: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Expenditure is covered in </a:t>
                      </a:r>
                      <a:r>
                        <a:rPr lang="en-ZA" sz="20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various chapters </a:t>
                      </a: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of the MCS, there is no specific MCS chapter on </a:t>
                      </a:r>
                      <a:r>
                        <a:rPr lang="en-ZA" sz="20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UIF </a:t>
                      </a: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Expenditure. Therefore this document is no longer an AMD Chapter. It was moved to Additional Guidance folder on the OAG website. </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600"/>
                        </a:spcBef>
                        <a:spcAft>
                          <a:spcPts val="600"/>
                        </a:spcAft>
                      </a:pPr>
                      <a:r>
                        <a:rPr lang="en-ZA" sz="20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Guidance </a:t>
                      </a: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on </a:t>
                      </a:r>
                      <a:r>
                        <a:rPr lang="en-ZA" sz="20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UIF </a:t>
                      </a: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Expenditure was updated to deal only with accounting matters. Interpretation of legislation on </a:t>
                      </a:r>
                      <a:r>
                        <a:rPr lang="en-ZA" sz="20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UIF Expenditure </a:t>
                      </a: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is addressed in the Guides on </a:t>
                      </a:r>
                      <a:r>
                        <a:rPr lang="en-ZA" sz="20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UIF issued </a:t>
                      </a: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by Governance, Monitoring and Compliance (GMC) unit in the OAG. </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802569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12"/>
          <p:cNvSpPr>
            <a:spLocks noGrp="1" noChangeArrowheads="1"/>
          </p:cNvSpPr>
          <p:nvPr>
            <p:ph type="ctrTitle"/>
          </p:nvPr>
        </p:nvSpPr>
        <p:spPr>
          <a:xfrm>
            <a:off x="533400" y="2204864"/>
            <a:ext cx="7940675" cy="1240805"/>
          </a:xfrm>
          <a:noFill/>
        </p:spPr>
        <p:txBody>
          <a:bodyPr/>
          <a:lstStyle/>
          <a:p>
            <a:pPr algn="ctr" eaLnBrk="1" hangingPunct="1"/>
            <a:r>
              <a:rPr lang="en-ZA" altLang="en-US" sz="2500" b="1" dirty="0" smtClean="0"/>
              <a:t/>
            </a:r>
            <a:br>
              <a:rPr lang="en-ZA" altLang="en-US" sz="2500" b="1" dirty="0" smtClean="0"/>
            </a:br>
            <a:r>
              <a:rPr lang="en-ZA" altLang="en-US" sz="4800" b="1" dirty="0" smtClean="0">
                <a:latin typeface="Calibri" panose="020F0502020204030204" pitchFamily="34" charset="0"/>
              </a:rPr>
              <a:t>Key Updates to the </a:t>
            </a:r>
            <a:br>
              <a:rPr lang="en-ZA" altLang="en-US" sz="4800" b="1" dirty="0" smtClean="0">
                <a:latin typeface="Calibri" panose="020F0502020204030204" pitchFamily="34" charset="0"/>
              </a:rPr>
            </a:br>
            <a:r>
              <a:rPr lang="en-ZA" altLang="en-US" sz="4800" b="1" dirty="0" smtClean="0">
                <a:latin typeface="Calibri" panose="020F0502020204030204" pitchFamily="34" charset="0"/>
              </a:rPr>
              <a:t>AFS Specimen</a:t>
            </a:r>
            <a:endParaRPr lang="en-US" altLang="en-US" sz="4800" dirty="0" smtClean="0">
              <a:latin typeface="Calibri" panose="020F0502020204030204" pitchFamily="34" charset="0"/>
            </a:endParaRPr>
          </a:p>
        </p:txBody>
      </p:sp>
      <p:sp>
        <p:nvSpPr>
          <p:cNvPr id="14341" name="Rectangle 14"/>
          <p:cNvSpPr>
            <a:spLocks noChangeArrowheads="1"/>
          </p:cNvSpPr>
          <p:nvPr/>
        </p:nvSpPr>
        <p:spPr bwMode="auto">
          <a:xfrm>
            <a:off x="777875" y="45481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itchFamily="34" charset="0"/>
                <a:ea typeface="Osaka" pitchFamily="1" charset="-128"/>
              </a:defRPr>
            </a:lvl1pPr>
            <a:lvl2pPr marL="742950" indent="-285750">
              <a:spcBef>
                <a:spcPct val="20000"/>
              </a:spcBef>
              <a:buChar char="–"/>
              <a:defRPr sz="2000">
                <a:solidFill>
                  <a:schemeClr val="tx1"/>
                </a:solidFill>
                <a:latin typeface="Arial" pitchFamily="34" charset="0"/>
                <a:ea typeface="Osaka" pitchFamily="1" charset="-128"/>
              </a:defRPr>
            </a:lvl2pPr>
            <a:lvl3pPr marL="1143000" indent="-228600">
              <a:spcBef>
                <a:spcPct val="20000"/>
              </a:spcBef>
              <a:buChar char="•"/>
              <a:defRPr sz="2000">
                <a:solidFill>
                  <a:schemeClr val="tx1"/>
                </a:solidFill>
                <a:latin typeface="Arial" pitchFamily="34" charset="0"/>
                <a:ea typeface="Osaka" pitchFamily="1" charset="-128"/>
              </a:defRPr>
            </a:lvl3pPr>
            <a:lvl4pPr marL="1600200" indent="-228600">
              <a:spcBef>
                <a:spcPct val="20000"/>
              </a:spcBef>
              <a:buChar char="–"/>
              <a:defRPr sz="2000">
                <a:solidFill>
                  <a:schemeClr val="tx1"/>
                </a:solidFill>
                <a:latin typeface="Arial" pitchFamily="34" charset="0"/>
                <a:ea typeface="Osaka" pitchFamily="1" charset="-128"/>
              </a:defRPr>
            </a:lvl4pPr>
            <a:lvl5pPr marL="2057400" indent="-228600">
              <a:spcBef>
                <a:spcPct val="20000"/>
              </a:spcBef>
              <a:buChar char="»"/>
              <a:defRPr sz="2000">
                <a:solidFill>
                  <a:schemeClr val="tx1"/>
                </a:solidFill>
                <a:latin typeface="Arial"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9pPr>
          </a:lstStyle>
          <a:p>
            <a:pPr algn="r" eaLnBrk="1" hangingPunct="1">
              <a:buFontTx/>
              <a:buNone/>
            </a:pPr>
            <a:endParaRPr lang="en-US" altLang="en-US" sz="1000">
              <a:solidFill>
                <a:schemeClr val="bg1"/>
              </a:solidFill>
            </a:endParaRPr>
          </a:p>
        </p:txBody>
      </p:sp>
    </p:spTree>
    <p:extLst>
      <p:ext uri="{BB962C8B-B14F-4D97-AF65-F5344CB8AC3E}">
        <p14:creationId xmlns:p14="http://schemas.microsoft.com/office/powerpoint/2010/main" val="21558381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Accounting policies, Estimates and Errors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29</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268708391"/>
              </p:ext>
            </p:extLst>
          </p:nvPr>
        </p:nvGraphicFramePr>
        <p:xfrm>
          <a:off x="9625" y="1124744"/>
          <a:ext cx="9144000" cy="5120641"/>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504761">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1401054">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31</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Updated the page heading to include the accounting policies as part of the Notes to the financial statements.  The accounting policies are now Part A of the notes.</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r h="988695">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33</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ctr">
                        <a:lnSpc>
                          <a:spcPct val="100000"/>
                        </a:lnSpc>
                        <a:spcBef>
                          <a:spcPts val="600"/>
                        </a:spcBef>
                        <a:spcAft>
                          <a:spcPts val="600"/>
                        </a:spcAft>
                      </a:pPr>
                      <a:r>
                        <a:rPr lang="en-ZA"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N/A</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8.3 Accruals and Payables not recognised:  updated the accounting policy. </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solidFill>
                      <a:schemeClr val="bg2">
                        <a:lumMod val="20000"/>
                        <a:lumOff val="80000"/>
                      </a:schemeClr>
                    </a:solidFill>
                  </a:tcPr>
                </a:tc>
                <a:extLst>
                  <a:ext uri="{0D108BD9-81ED-4DB2-BD59-A6C34878D82A}">
                    <a16:rowId xmlns:a16="http://schemas.microsoft.com/office/drawing/2014/main" val="10002"/>
                  </a:ext>
                </a:extLst>
              </a:tr>
              <a:tr h="1510860">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35</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16.1 to 16.3 Capital asset accounting policies were updated.  </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Added an accounting policy for Project costs: Work-in-progress (16.4).</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3"/>
                  </a:ext>
                </a:extLst>
              </a:tr>
              <a:tr h="715271">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39</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ctr">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just">
                        <a:lnSpc>
                          <a:spcPct val="100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28 Inventories: Updated the accounting policy for inventories. </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solidFill>
                      <a:schemeClr val="bg2">
                        <a:lumMod val="20000"/>
                        <a:lumOff val="80000"/>
                      </a:scheme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797464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Background</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a:spcBef>
                <a:spcPts val="600"/>
              </a:spcBef>
              <a:spcAft>
                <a:spcPts val="600"/>
              </a:spcAft>
              <a:buFont typeface="Arial" panose="020B0604020202020204" pitchFamily="34" charset="0"/>
              <a:buChar char="•"/>
            </a:pPr>
            <a:r>
              <a:rPr lang="en-US" sz="2200" dirty="0" smtClean="0">
                <a:latin typeface="Calibri" panose="020F0502020204030204" pitchFamily="34" charset="0"/>
              </a:rPr>
              <a:t>Decision made at July 2017 PAG Forum: MCS and related docs should be </a:t>
            </a:r>
            <a:r>
              <a:rPr lang="en-US" sz="2200" dirty="0" err="1" smtClean="0">
                <a:latin typeface="Calibri" panose="020F0502020204030204" pitchFamily="34" charset="0"/>
              </a:rPr>
              <a:t>finalised</a:t>
            </a:r>
            <a:r>
              <a:rPr lang="en-US" sz="2200" dirty="0" smtClean="0">
                <a:latin typeface="Calibri" panose="020F0502020204030204" pitchFamily="34" charset="0"/>
              </a:rPr>
              <a:t> before the applicable financial year begins</a:t>
            </a:r>
          </a:p>
          <a:p>
            <a:pPr>
              <a:spcBef>
                <a:spcPts val="600"/>
              </a:spcBef>
              <a:spcAft>
                <a:spcPts val="600"/>
              </a:spcAft>
              <a:buFont typeface="Arial" panose="020B0604020202020204" pitchFamily="34" charset="0"/>
              <a:buChar char="•"/>
            </a:pPr>
            <a:r>
              <a:rPr lang="en-US" sz="2200" dirty="0" smtClean="0">
                <a:latin typeface="Calibri" panose="020F0502020204030204" pitchFamily="34" charset="0"/>
              </a:rPr>
              <a:t>Comments from stakeholders taken into consideration in updating the documents</a:t>
            </a:r>
          </a:p>
          <a:p>
            <a:pPr>
              <a:spcBef>
                <a:spcPts val="600"/>
              </a:spcBef>
              <a:spcAft>
                <a:spcPts val="600"/>
              </a:spcAft>
              <a:buFont typeface="Arial" panose="020B0604020202020204" pitchFamily="34" charset="0"/>
              <a:buChar char="•"/>
            </a:pPr>
            <a:r>
              <a:rPr lang="en-ZA" altLang="en-US" sz="2200" dirty="0" smtClean="0">
                <a:latin typeface="Calibri" panose="020F0502020204030204" pitchFamily="34" charset="0"/>
                <a:cs typeface="Calibri" panose="020F0502020204030204" pitchFamily="34" charset="0"/>
              </a:rPr>
              <a:t>Draft updates to MCS, AMD and Specimen AFS published for comment</a:t>
            </a:r>
          </a:p>
          <a:p>
            <a:pPr>
              <a:spcBef>
                <a:spcPts val="600"/>
              </a:spcBef>
              <a:spcAft>
                <a:spcPts val="600"/>
              </a:spcAft>
              <a:buFont typeface="Arial" panose="020B0604020202020204" pitchFamily="34" charset="0"/>
              <a:buChar char="•"/>
            </a:pPr>
            <a:r>
              <a:rPr lang="en-ZA" sz="2200" dirty="0" smtClean="0">
                <a:latin typeface="Calibri" panose="020F0502020204030204" pitchFamily="34" charset="0"/>
              </a:rPr>
              <a:t>FINAL MCS, </a:t>
            </a:r>
            <a:r>
              <a:rPr lang="en-ZA" altLang="en-US" sz="2200" dirty="0">
                <a:latin typeface="Calibri" panose="020F0502020204030204" pitchFamily="34" charset="0"/>
                <a:cs typeface="Calibri" panose="020F0502020204030204" pitchFamily="34" charset="0"/>
              </a:rPr>
              <a:t>AMD and Specimen AFS </a:t>
            </a:r>
            <a:r>
              <a:rPr lang="en-ZA" altLang="en-US" sz="2200" dirty="0" smtClean="0">
                <a:latin typeface="Calibri" panose="020F0502020204030204" pitchFamily="34" charset="0"/>
                <a:cs typeface="Calibri" panose="020F0502020204030204" pitchFamily="34" charset="0"/>
              </a:rPr>
              <a:t>for 2017/18 published on 13 October 2017</a:t>
            </a:r>
          </a:p>
          <a:p>
            <a:pPr>
              <a:spcBef>
                <a:spcPts val="600"/>
              </a:spcBef>
              <a:spcAft>
                <a:spcPts val="600"/>
              </a:spcAft>
              <a:buFont typeface="Arial" panose="020B0604020202020204" pitchFamily="34" charset="0"/>
              <a:buChar char="•"/>
            </a:pPr>
            <a:r>
              <a:rPr lang="en-ZA" sz="2200" dirty="0">
                <a:latin typeface="Calibri" panose="020F0502020204030204" pitchFamily="34" charset="0"/>
              </a:rPr>
              <a:t>MCS and related documents handed over to </a:t>
            </a:r>
            <a:r>
              <a:rPr lang="en-ZA" sz="2200" dirty="0" smtClean="0">
                <a:latin typeface="Calibri" panose="020F0502020204030204" pitchFamily="34" charset="0"/>
              </a:rPr>
              <a:t>OAG:ASR (front office) </a:t>
            </a:r>
            <a:r>
              <a:rPr lang="en-ZA" sz="2200" dirty="0">
                <a:latin typeface="Calibri" panose="020F0502020204030204" pitchFamily="34" charset="0"/>
              </a:rPr>
              <a:t>on </a:t>
            </a:r>
            <a:br>
              <a:rPr lang="en-ZA" sz="2200" dirty="0">
                <a:latin typeface="Calibri" panose="020F0502020204030204" pitchFamily="34" charset="0"/>
              </a:rPr>
            </a:br>
            <a:r>
              <a:rPr lang="en-ZA" sz="2200" dirty="0">
                <a:latin typeface="Calibri" panose="020F0502020204030204" pitchFamily="34" charset="0"/>
              </a:rPr>
              <a:t>8 Nov 2017 to inform </a:t>
            </a:r>
            <a:r>
              <a:rPr lang="en-ZA" sz="2200" dirty="0" smtClean="0">
                <a:latin typeface="Calibri" panose="020F0502020204030204" pitchFamily="34" charset="0"/>
              </a:rPr>
              <a:t>departments and treasuries about </a:t>
            </a:r>
            <a:r>
              <a:rPr lang="en-ZA" sz="2200" dirty="0">
                <a:latin typeface="Calibri" panose="020F0502020204030204" pitchFamily="34" charset="0"/>
              </a:rPr>
              <a:t>the updates and new developments</a:t>
            </a:r>
            <a:r>
              <a:rPr lang="en-ZA" sz="2200" dirty="0" smtClean="0">
                <a:latin typeface="Calibri" panose="020F0502020204030204" pitchFamily="34" charset="0"/>
              </a:rPr>
              <a:t>.</a:t>
            </a:r>
            <a:endParaRPr lang="en-ZA" altLang="en-US" sz="2200" dirty="0" smtClean="0">
              <a:latin typeface="Calibri" panose="020F0502020204030204" pitchFamily="34" charset="0"/>
              <a:cs typeface="Calibri" panose="020F0502020204030204" pitchFamily="34" charset="0"/>
            </a:endParaRPr>
          </a:p>
          <a:p>
            <a:pPr>
              <a:spcBef>
                <a:spcPts val="600"/>
              </a:spcBef>
              <a:spcAft>
                <a:spcPts val="600"/>
              </a:spcAft>
              <a:buFont typeface="Arial" panose="020B0604020202020204" pitchFamily="34" charset="0"/>
              <a:buChar char="•"/>
            </a:pPr>
            <a:r>
              <a:rPr lang="en-ZA" sz="2200" dirty="0" smtClean="0">
                <a:latin typeface="Calibri" panose="020F0502020204030204" pitchFamily="34" charset="0"/>
              </a:rPr>
              <a:t>Directive specifying authoritative and non-authoritative documents to be issued (Draft Treasury Instruction sent to PAGs for comment on 06 October 2017)</a:t>
            </a:r>
          </a:p>
          <a:p>
            <a:pPr>
              <a:spcBef>
                <a:spcPts val="600"/>
              </a:spcBef>
              <a:spcAft>
                <a:spcPts val="600"/>
              </a:spcAft>
              <a:buFont typeface="Arial" panose="020B0604020202020204" pitchFamily="34" charset="0"/>
              <a:buChar char="•"/>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a:t>
            </a:fld>
            <a:endParaRPr lang="en-US" sz="1400" b="0" dirty="0">
              <a:solidFill>
                <a:schemeClr val="tx1"/>
              </a:solidFill>
              <a:latin typeface="+mn-lt"/>
            </a:endParaRPr>
          </a:p>
        </p:txBody>
      </p:sp>
    </p:spTree>
    <p:extLst>
      <p:ext uri="{BB962C8B-B14F-4D97-AF65-F5344CB8AC3E}">
        <p14:creationId xmlns:p14="http://schemas.microsoft.com/office/powerpoint/2010/main" val="37481959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Notes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30</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285698245"/>
              </p:ext>
            </p:extLst>
          </p:nvPr>
        </p:nvGraphicFramePr>
        <p:xfrm>
          <a:off x="9625" y="1124744"/>
          <a:ext cx="9144000" cy="2420112"/>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891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1823741">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46</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Note 4:  Aid assistance</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0000"/>
                        </a:lnSpc>
                        <a:spcBef>
                          <a:spcPts val="600"/>
                        </a:spcBef>
                        <a:spcAft>
                          <a:spcPts val="600"/>
                        </a:spcAft>
                        <a:buFont typeface="Arial" panose="020B0604020202020204" pitchFamily="34" charset="0"/>
                        <a:buChar char="•"/>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Added the words “not expensed” to the Aid assistance prepayments line in note 4.2.</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0000"/>
                        </a:lnSpc>
                        <a:spcBef>
                          <a:spcPts val="600"/>
                        </a:spcBef>
                        <a:spcAft>
                          <a:spcPts val="600"/>
                        </a:spcAft>
                        <a:buFont typeface="Arial" panose="020B0604020202020204" pitchFamily="34" charset="0"/>
                        <a:buChar char="•"/>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Added </a:t>
                      </a:r>
                      <a:r>
                        <a:rPr lang="en-ZA" sz="2200" b="0" dirty="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subnote</a:t>
                      </a: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4.2.1 for Aid assistance prepayments (expensed</a:t>
                      </a:r>
                      <a:r>
                        <a:rPr lang="en-ZA" sz="22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pic>
        <p:nvPicPr>
          <p:cNvPr id="5" name="Picture 4"/>
          <p:cNvPicPr>
            <a:picLocks noChangeAspect="1"/>
          </p:cNvPicPr>
          <p:nvPr/>
        </p:nvPicPr>
        <p:blipFill>
          <a:blip r:embed="rId3"/>
          <a:stretch>
            <a:fillRect/>
          </a:stretch>
        </p:blipFill>
        <p:spPr>
          <a:xfrm>
            <a:off x="782792" y="3568748"/>
            <a:ext cx="8170925" cy="3100612"/>
          </a:xfrm>
          <a:prstGeom prst="rect">
            <a:avLst/>
          </a:prstGeom>
          <a:solidFill>
            <a:schemeClr val="bg1"/>
          </a:solidFill>
        </p:spPr>
      </p:pic>
      <p:sp>
        <p:nvSpPr>
          <p:cNvPr id="6" name="TextBox 5"/>
          <p:cNvSpPr txBox="1"/>
          <p:nvPr/>
        </p:nvSpPr>
        <p:spPr>
          <a:xfrm>
            <a:off x="156932" y="3733398"/>
            <a:ext cx="576064" cy="276999"/>
          </a:xfrm>
          <a:prstGeom prst="rect">
            <a:avLst/>
          </a:prstGeom>
          <a:noFill/>
        </p:spPr>
        <p:txBody>
          <a:bodyPr wrap="square" rtlCol="0">
            <a:spAutoFit/>
          </a:bodyPr>
          <a:lstStyle/>
          <a:p>
            <a:r>
              <a:rPr lang="en-US" sz="1200" b="1" dirty="0" smtClean="0"/>
              <a:t>4.2.1</a:t>
            </a:r>
            <a:endParaRPr lang="en-GB" sz="1200" b="1" dirty="0"/>
          </a:p>
        </p:txBody>
      </p:sp>
      <p:sp>
        <p:nvSpPr>
          <p:cNvPr id="8" name="Oval 7"/>
          <p:cNvSpPr/>
          <p:nvPr/>
        </p:nvSpPr>
        <p:spPr bwMode="auto">
          <a:xfrm>
            <a:off x="3419872" y="3568748"/>
            <a:ext cx="5567196" cy="1588444"/>
          </a:xfrm>
          <a:prstGeom prst="ellipse">
            <a:avLst/>
          </a:prstGeom>
          <a:solidFill>
            <a:srgbClr val="FFFF00">
              <a:alpha val="15000"/>
            </a:srgbClr>
          </a:solidFill>
          <a:ln w="38100" cap="flat" cmpd="sng" algn="ctr">
            <a:solidFill>
              <a:srgbClr val="EB311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35896433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Notes </a:t>
            </a:r>
            <a:r>
              <a:rPr lang="en-ZA" sz="2000" b="1" dirty="0">
                <a:latin typeface="Calibri" panose="020F0502020204030204" pitchFamily="34" charset="0"/>
              </a:rPr>
              <a:t>(continued)</a:t>
            </a:r>
            <a:endParaRPr lang="en-US" altLang="en-US" sz="2000"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31</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3973893381"/>
              </p:ext>
            </p:extLst>
          </p:nvPr>
        </p:nvGraphicFramePr>
        <p:xfrm>
          <a:off x="9625" y="1124744"/>
          <a:ext cx="9134375" cy="1731047"/>
        </p:xfrm>
        <a:graphic>
          <a:graphicData uri="http://schemas.openxmlformats.org/drawingml/2006/table">
            <a:tbl>
              <a:tblPr firstRow="1" firstCol="1" bandRow="1">
                <a:tableStyleId>{5C22544A-7EE6-4342-B048-85BDC9FD1C3A}</a:tableStyleId>
              </a:tblPr>
              <a:tblGrid>
                <a:gridCol w="1196745">
                  <a:extLst>
                    <a:ext uri="{9D8B030D-6E8A-4147-A177-3AD203B41FA5}">
                      <a16:colId xmlns:a16="http://schemas.microsoft.com/office/drawing/2014/main" val="20000"/>
                    </a:ext>
                  </a:extLst>
                </a:gridCol>
                <a:gridCol w="1401284">
                  <a:extLst>
                    <a:ext uri="{9D8B030D-6E8A-4147-A177-3AD203B41FA5}">
                      <a16:colId xmlns:a16="http://schemas.microsoft.com/office/drawing/2014/main" val="20001"/>
                    </a:ext>
                  </a:extLst>
                </a:gridCol>
                <a:gridCol w="6536346">
                  <a:extLst>
                    <a:ext uri="{9D8B030D-6E8A-4147-A177-3AD203B41FA5}">
                      <a16:colId xmlns:a16="http://schemas.microsoft.com/office/drawing/2014/main" val="20002"/>
                    </a:ext>
                  </a:extLst>
                </a:gridCol>
              </a:tblGrid>
              <a:tr h="43891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1292135">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46</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Note 4:  Aid assistance</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600"/>
                        </a:spcBef>
                        <a:spcAft>
                          <a:spcPts val="600"/>
                        </a:spcAft>
                      </a:pPr>
                      <a:r>
                        <a:rPr lang="en-ZA" sz="22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Added </a:t>
                      </a:r>
                      <a:r>
                        <a:rPr lang="en-ZA" sz="2200" b="0" dirty="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subnote</a:t>
                      </a: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4.4 for Aid assistance expenditure per economic classification.</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pic>
        <p:nvPicPr>
          <p:cNvPr id="3" name="Picture 2"/>
          <p:cNvPicPr>
            <a:picLocks noChangeAspect="1"/>
          </p:cNvPicPr>
          <p:nvPr/>
        </p:nvPicPr>
        <p:blipFill>
          <a:blip r:embed="rId3"/>
          <a:stretch>
            <a:fillRect/>
          </a:stretch>
        </p:blipFill>
        <p:spPr>
          <a:xfrm>
            <a:off x="827583" y="3177727"/>
            <a:ext cx="8217389" cy="2736304"/>
          </a:xfrm>
          <a:prstGeom prst="rect">
            <a:avLst/>
          </a:prstGeom>
        </p:spPr>
      </p:pic>
      <p:sp>
        <p:nvSpPr>
          <p:cNvPr id="8" name="TextBox 7"/>
          <p:cNvSpPr txBox="1"/>
          <p:nvPr/>
        </p:nvSpPr>
        <p:spPr>
          <a:xfrm>
            <a:off x="251519" y="3189865"/>
            <a:ext cx="576064" cy="307777"/>
          </a:xfrm>
          <a:prstGeom prst="rect">
            <a:avLst/>
          </a:prstGeom>
          <a:noFill/>
        </p:spPr>
        <p:txBody>
          <a:bodyPr wrap="square" rtlCol="0">
            <a:spAutoFit/>
          </a:bodyPr>
          <a:lstStyle/>
          <a:p>
            <a:r>
              <a:rPr lang="en-US" sz="1400" b="1" dirty="0" smtClean="0"/>
              <a:t>4.4</a:t>
            </a:r>
            <a:endParaRPr lang="en-GB" sz="1400" b="1" dirty="0"/>
          </a:p>
        </p:txBody>
      </p:sp>
    </p:spTree>
    <p:extLst>
      <p:ext uri="{BB962C8B-B14F-4D97-AF65-F5344CB8AC3E}">
        <p14:creationId xmlns:p14="http://schemas.microsoft.com/office/powerpoint/2010/main" val="32596179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Notes </a:t>
            </a:r>
            <a:r>
              <a:rPr lang="en-ZA" sz="2000" b="1" dirty="0">
                <a:latin typeface="Calibri" panose="020F0502020204030204" pitchFamily="34" charset="0"/>
              </a:rPr>
              <a:t>(continued)</a:t>
            </a:r>
            <a:endParaRPr lang="en-US" altLang="en-US" sz="2000"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32</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852752093"/>
              </p:ext>
            </p:extLst>
          </p:nvPr>
        </p:nvGraphicFramePr>
        <p:xfrm>
          <a:off x="9625" y="1124744"/>
          <a:ext cx="9144000" cy="2802604"/>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891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411088">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56</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Note 9:  Transfers and subsidies:</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Deleted the requirement for unspent funds transferred to the above beneficiaries.</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r h="1205452">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59</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ctr">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Note 11.1:  Unauthorised expenditure</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Updated the wording in the analysis to include the words “not derecognised”</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solidFill>
                      <a:schemeClr val="bg2">
                        <a:lumMod val="20000"/>
                        <a:lumOff val="80000"/>
                      </a:schemeClr>
                    </a:solidFill>
                  </a:tcPr>
                </a:tc>
                <a:extLst>
                  <a:ext uri="{0D108BD9-81ED-4DB2-BD59-A6C34878D82A}">
                    <a16:rowId xmlns:a16="http://schemas.microsoft.com/office/drawing/2014/main" val="10002"/>
                  </a:ext>
                </a:extLst>
              </a:tr>
            </a:tbl>
          </a:graphicData>
        </a:graphic>
      </p:graphicFrame>
      <p:pic>
        <p:nvPicPr>
          <p:cNvPr id="5" name="Picture 4"/>
          <p:cNvPicPr>
            <a:picLocks noChangeAspect="1"/>
          </p:cNvPicPr>
          <p:nvPr/>
        </p:nvPicPr>
        <p:blipFill>
          <a:blip r:embed="rId3"/>
          <a:stretch>
            <a:fillRect/>
          </a:stretch>
        </p:blipFill>
        <p:spPr>
          <a:xfrm>
            <a:off x="886253" y="4005064"/>
            <a:ext cx="8019618" cy="2304256"/>
          </a:xfrm>
          <a:prstGeom prst="rect">
            <a:avLst/>
          </a:prstGeom>
        </p:spPr>
      </p:pic>
      <p:sp>
        <p:nvSpPr>
          <p:cNvPr id="8" name="TextBox 7"/>
          <p:cNvSpPr txBox="1"/>
          <p:nvPr/>
        </p:nvSpPr>
        <p:spPr>
          <a:xfrm>
            <a:off x="205006" y="4293096"/>
            <a:ext cx="576064" cy="307777"/>
          </a:xfrm>
          <a:prstGeom prst="rect">
            <a:avLst/>
          </a:prstGeom>
          <a:noFill/>
        </p:spPr>
        <p:txBody>
          <a:bodyPr wrap="square" rtlCol="0">
            <a:spAutoFit/>
          </a:bodyPr>
          <a:lstStyle/>
          <a:p>
            <a:r>
              <a:rPr lang="en-US" sz="1400" b="1" dirty="0" smtClean="0"/>
              <a:t>11.1</a:t>
            </a:r>
            <a:endParaRPr lang="en-GB" sz="1400" b="1" dirty="0"/>
          </a:p>
        </p:txBody>
      </p:sp>
      <p:sp>
        <p:nvSpPr>
          <p:cNvPr id="3" name="Rectangle 2"/>
          <p:cNvSpPr/>
          <p:nvPr/>
        </p:nvSpPr>
        <p:spPr bwMode="auto">
          <a:xfrm flipV="1">
            <a:off x="886253" y="4005064"/>
            <a:ext cx="8052741" cy="7200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1" charset="-128"/>
            </a:endParaRPr>
          </a:p>
        </p:txBody>
      </p:sp>
      <p:sp>
        <p:nvSpPr>
          <p:cNvPr id="9" name="Oval 8"/>
          <p:cNvSpPr/>
          <p:nvPr/>
        </p:nvSpPr>
        <p:spPr bwMode="auto">
          <a:xfrm>
            <a:off x="586408" y="5085183"/>
            <a:ext cx="2833464" cy="595413"/>
          </a:xfrm>
          <a:prstGeom prst="ellipse">
            <a:avLst/>
          </a:prstGeom>
          <a:solidFill>
            <a:srgbClr val="FFFF00">
              <a:alpha val="15000"/>
            </a:srgbClr>
          </a:solidFill>
          <a:ln w="38100" cap="flat" cmpd="sng" algn="ctr">
            <a:solidFill>
              <a:srgbClr val="EB311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latin typeface="Arial" charset="0"/>
              <a:ea typeface="ＭＳ Ｐゴシック" pitchFamily="1" charset="-128"/>
            </a:endParaRPr>
          </a:p>
        </p:txBody>
      </p:sp>
    </p:spTree>
    <p:extLst>
      <p:ext uri="{BB962C8B-B14F-4D97-AF65-F5344CB8AC3E}">
        <p14:creationId xmlns:p14="http://schemas.microsoft.com/office/powerpoint/2010/main" val="2570798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Notes </a:t>
            </a:r>
            <a:r>
              <a:rPr lang="en-ZA" sz="2000" b="1" dirty="0" smtClean="0">
                <a:latin typeface="Calibri" panose="020F0502020204030204" pitchFamily="34" charset="0"/>
              </a:rPr>
              <a:t>(continued)</a:t>
            </a:r>
            <a:endParaRPr lang="en-US" altLang="en-US" sz="2000"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33</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2357349743"/>
              </p:ext>
            </p:extLst>
          </p:nvPr>
        </p:nvGraphicFramePr>
        <p:xfrm>
          <a:off x="9625" y="1124744"/>
          <a:ext cx="9144000" cy="1899841"/>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7957">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1461884">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63</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Note 14:  Prepayments and advances: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Updated the notes 14.1 to 14.4 to include an analysis of the opening and closing balances.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sp>
        <p:nvSpPr>
          <p:cNvPr id="8" name="TextBox 7"/>
          <p:cNvSpPr txBox="1"/>
          <p:nvPr/>
        </p:nvSpPr>
        <p:spPr>
          <a:xfrm>
            <a:off x="179512" y="3193812"/>
            <a:ext cx="579978" cy="523220"/>
          </a:xfrm>
          <a:prstGeom prst="rect">
            <a:avLst/>
          </a:prstGeom>
          <a:noFill/>
        </p:spPr>
        <p:txBody>
          <a:bodyPr wrap="square" rtlCol="0">
            <a:spAutoFit/>
          </a:bodyPr>
          <a:lstStyle/>
          <a:p>
            <a:r>
              <a:rPr lang="en-US" sz="1400" b="1" dirty="0" smtClean="0"/>
              <a:t>E.g.14.1</a:t>
            </a:r>
            <a:endParaRPr lang="en-GB" sz="1400" b="1" dirty="0"/>
          </a:p>
        </p:txBody>
      </p:sp>
      <p:grpSp>
        <p:nvGrpSpPr>
          <p:cNvPr id="5" name="Group 4"/>
          <p:cNvGrpSpPr/>
          <p:nvPr/>
        </p:nvGrpSpPr>
        <p:grpSpPr>
          <a:xfrm>
            <a:off x="975514" y="3117725"/>
            <a:ext cx="8171089" cy="3047579"/>
            <a:chOff x="975514" y="3117725"/>
            <a:chExt cx="8171089" cy="3047579"/>
          </a:xfrm>
        </p:grpSpPr>
        <p:pic>
          <p:nvPicPr>
            <p:cNvPr id="3" name="Picture 2"/>
            <p:cNvPicPr>
              <a:picLocks noChangeAspect="1"/>
            </p:cNvPicPr>
            <p:nvPr/>
          </p:nvPicPr>
          <p:blipFill>
            <a:blip r:embed="rId3"/>
            <a:stretch>
              <a:fillRect/>
            </a:stretch>
          </p:blipFill>
          <p:spPr>
            <a:xfrm>
              <a:off x="975514" y="3193812"/>
              <a:ext cx="8132990" cy="2971492"/>
            </a:xfrm>
            <a:prstGeom prst="rect">
              <a:avLst/>
            </a:prstGeom>
          </p:spPr>
        </p:pic>
        <p:sp>
          <p:nvSpPr>
            <p:cNvPr id="9" name="Oval 8"/>
            <p:cNvSpPr/>
            <p:nvPr/>
          </p:nvSpPr>
          <p:spPr bwMode="auto">
            <a:xfrm>
              <a:off x="3663376" y="3117725"/>
              <a:ext cx="5483227" cy="1362820"/>
            </a:xfrm>
            <a:prstGeom prst="ellipse">
              <a:avLst/>
            </a:prstGeom>
            <a:solidFill>
              <a:srgbClr val="FFFF00">
                <a:alpha val="15000"/>
              </a:srgbClr>
            </a:solidFill>
            <a:ln w="38100" cap="flat" cmpd="sng" algn="ctr">
              <a:solidFill>
                <a:srgbClr val="EB311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latin typeface="Arial" charset="0"/>
                <a:ea typeface="ＭＳ Ｐゴシック" pitchFamily="1" charset="-128"/>
              </a:endParaRPr>
            </a:p>
          </p:txBody>
        </p:sp>
      </p:grpSp>
    </p:spTree>
    <p:extLst>
      <p:ext uri="{BB962C8B-B14F-4D97-AF65-F5344CB8AC3E}">
        <p14:creationId xmlns:p14="http://schemas.microsoft.com/office/powerpoint/2010/main" val="39693214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Notes </a:t>
            </a:r>
            <a:r>
              <a:rPr lang="en-ZA" sz="2000" b="1" dirty="0" smtClean="0">
                <a:latin typeface="Calibri" panose="020F0502020204030204" pitchFamily="34" charset="0"/>
              </a:rPr>
              <a:t>(continued)</a:t>
            </a:r>
            <a:endParaRPr lang="en-US" altLang="en-US" sz="2000"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184576"/>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34</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581622954"/>
              </p:ext>
            </p:extLst>
          </p:nvPr>
        </p:nvGraphicFramePr>
        <p:xfrm>
          <a:off x="9625" y="1124745"/>
          <a:ext cx="9144000" cy="1152127"/>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389148">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762979">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63</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ea typeface="Times New Roman" panose="02020603050405020304" pitchFamily="18" charset="0"/>
                          <a:cs typeface="Times New Roman" panose="02020603050405020304" pitchFamily="18" charset="0"/>
                        </a:rPr>
                        <a:t>Note 14:  Prepayments and </a:t>
                      </a:r>
                      <a:r>
                        <a:rPr lang="en-ZA" sz="2200" dirty="0" smtClean="0">
                          <a:effectLst/>
                          <a:latin typeface="Calibri" panose="020F0502020204030204" pitchFamily="34" charset="0"/>
                          <a:ea typeface="Times New Roman" panose="02020603050405020304" pitchFamily="18" charset="0"/>
                          <a:cs typeface="Times New Roman" panose="02020603050405020304" pitchFamily="18" charset="0"/>
                        </a:rPr>
                        <a:t>advances cont.</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sp>
        <p:nvSpPr>
          <p:cNvPr id="8" name="TextBox 7"/>
          <p:cNvSpPr txBox="1"/>
          <p:nvPr/>
        </p:nvSpPr>
        <p:spPr>
          <a:xfrm>
            <a:off x="179512" y="2654052"/>
            <a:ext cx="579978" cy="523220"/>
          </a:xfrm>
          <a:prstGeom prst="rect">
            <a:avLst/>
          </a:prstGeom>
          <a:noFill/>
        </p:spPr>
        <p:txBody>
          <a:bodyPr wrap="square" rtlCol="0">
            <a:spAutoFit/>
          </a:bodyPr>
          <a:lstStyle/>
          <a:p>
            <a:r>
              <a:rPr lang="en-US" sz="1400" b="1" dirty="0" smtClean="0"/>
              <a:t>E.g.14.3</a:t>
            </a:r>
            <a:endParaRPr lang="en-GB" sz="1400" b="1" dirty="0"/>
          </a:p>
        </p:txBody>
      </p:sp>
      <p:grpSp>
        <p:nvGrpSpPr>
          <p:cNvPr id="6" name="Group 5"/>
          <p:cNvGrpSpPr/>
          <p:nvPr/>
        </p:nvGrpSpPr>
        <p:grpSpPr>
          <a:xfrm>
            <a:off x="812726" y="2636912"/>
            <a:ext cx="8247011" cy="3528392"/>
            <a:chOff x="910212" y="3068960"/>
            <a:chExt cx="8247011" cy="3204889"/>
          </a:xfrm>
        </p:grpSpPr>
        <p:pic>
          <p:nvPicPr>
            <p:cNvPr id="5" name="Picture 4"/>
            <p:cNvPicPr>
              <a:picLocks noChangeAspect="1"/>
            </p:cNvPicPr>
            <p:nvPr/>
          </p:nvPicPr>
          <p:blipFill>
            <a:blip r:embed="rId3"/>
            <a:stretch>
              <a:fillRect/>
            </a:stretch>
          </p:blipFill>
          <p:spPr>
            <a:xfrm>
              <a:off x="910212" y="3068960"/>
              <a:ext cx="8208911" cy="3204889"/>
            </a:xfrm>
            <a:prstGeom prst="rect">
              <a:avLst/>
            </a:prstGeom>
          </p:spPr>
        </p:pic>
        <p:sp>
          <p:nvSpPr>
            <p:cNvPr id="9" name="Oval 8"/>
            <p:cNvSpPr/>
            <p:nvPr/>
          </p:nvSpPr>
          <p:spPr bwMode="auto">
            <a:xfrm>
              <a:off x="3673996" y="3107060"/>
              <a:ext cx="5483227" cy="1411585"/>
            </a:xfrm>
            <a:prstGeom prst="ellipse">
              <a:avLst/>
            </a:prstGeom>
            <a:solidFill>
              <a:srgbClr val="FFFF00">
                <a:alpha val="15000"/>
              </a:srgbClr>
            </a:solidFill>
            <a:ln w="38100" cap="flat" cmpd="sng" algn="ctr">
              <a:solidFill>
                <a:srgbClr val="EB311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latin typeface="Arial" charset="0"/>
                <a:ea typeface="ＭＳ Ｐゴシック" pitchFamily="1" charset="-128"/>
              </a:endParaRPr>
            </a:p>
          </p:txBody>
        </p:sp>
      </p:grpSp>
    </p:spTree>
    <p:extLst>
      <p:ext uri="{BB962C8B-B14F-4D97-AF65-F5344CB8AC3E}">
        <p14:creationId xmlns:p14="http://schemas.microsoft.com/office/powerpoint/2010/main" val="4756829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Notes </a:t>
            </a:r>
            <a:r>
              <a:rPr lang="en-ZA" sz="2000" b="1" dirty="0" smtClean="0">
                <a:latin typeface="Calibri" panose="020F0502020204030204" pitchFamily="34" charset="0"/>
              </a:rPr>
              <a:t>(continued)</a:t>
            </a:r>
            <a:endParaRPr lang="en-US" altLang="en-US" sz="2000"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35</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581919367"/>
              </p:ext>
            </p:extLst>
          </p:nvPr>
        </p:nvGraphicFramePr>
        <p:xfrm>
          <a:off x="9625" y="1124745"/>
          <a:ext cx="9144000" cy="512064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6448">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1360922">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78</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Note 28: Employee benefits</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Added a narrative block for additional information such as negative leave.</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r h="1180904">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86</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ctr">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Note 32.3: </a:t>
                      </a:r>
                      <a:r>
                        <a:rPr lang="en-ZA" sz="2200" b="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FWE </a:t>
                      </a: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added the words </a:t>
                      </a:r>
                      <a:r>
                        <a:rPr lang="en-ZA" sz="2200" b="0" i="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“(relating to current and prior years)” </a:t>
                      </a: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to the heading.</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solidFill>
                      <a:schemeClr val="bg2">
                        <a:lumMod val="20000"/>
                        <a:lumOff val="80000"/>
                      </a:schemeClr>
                    </a:solidFill>
                  </a:tcPr>
                </a:tc>
                <a:extLst>
                  <a:ext uri="{0D108BD9-81ED-4DB2-BD59-A6C34878D82A}">
                    <a16:rowId xmlns:a16="http://schemas.microsoft.com/office/drawing/2014/main" val="10002"/>
                  </a:ext>
                </a:extLst>
              </a:tr>
              <a:tr h="2142366">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93, 101, 106</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Capital asset notes 39.1, 40.1 and 41.1:  Removed the line “Capital Work-in-progress” from each of the main notes.</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618983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Notes </a:t>
            </a:r>
            <a:r>
              <a:rPr lang="en-ZA" sz="2000" b="1" dirty="0" smtClean="0">
                <a:latin typeface="Calibri" panose="020F0502020204030204" pitchFamily="34" charset="0"/>
              </a:rPr>
              <a:t>(continued)</a:t>
            </a:r>
            <a:endParaRPr lang="en-US" altLang="en-US" sz="2000"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36</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886313105"/>
              </p:ext>
            </p:extLst>
          </p:nvPr>
        </p:nvGraphicFramePr>
        <p:xfrm>
          <a:off x="9625" y="1124744"/>
          <a:ext cx="9144000" cy="130734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891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868428">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108</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Note 41.4:  Replaced the previous R1 immovable asset note with a Capital Work-in-progress note.  </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pic>
        <p:nvPicPr>
          <p:cNvPr id="5" name="Picture 4"/>
          <p:cNvPicPr>
            <a:picLocks noChangeAspect="1"/>
          </p:cNvPicPr>
          <p:nvPr/>
        </p:nvPicPr>
        <p:blipFill>
          <a:blip r:embed="rId3"/>
          <a:stretch>
            <a:fillRect/>
          </a:stretch>
        </p:blipFill>
        <p:spPr>
          <a:xfrm>
            <a:off x="857300" y="2505878"/>
            <a:ext cx="8086675" cy="3876030"/>
          </a:xfrm>
          <a:prstGeom prst="rect">
            <a:avLst/>
          </a:prstGeom>
        </p:spPr>
      </p:pic>
      <p:sp>
        <p:nvSpPr>
          <p:cNvPr id="9" name="TextBox 8"/>
          <p:cNvSpPr txBox="1"/>
          <p:nvPr/>
        </p:nvSpPr>
        <p:spPr>
          <a:xfrm>
            <a:off x="251520" y="2506097"/>
            <a:ext cx="576064" cy="307777"/>
          </a:xfrm>
          <a:prstGeom prst="rect">
            <a:avLst/>
          </a:prstGeom>
          <a:noFill/>
        </p:spPr>
        <p:txBody>
          <a:bodyPr wrap="square" rtlCol="0">
            <a:spAutoFit/>
          </a:bodyPr>
          <a:lstStyle/>
          <a:p>
            <a:r>
              <a:rPr lang="en-US" sz="1400" b="1" dirty="0" smtClean="0"/>
              <a:t>41.4</a:t>
            </a:r>
            <a:endParaRPr lang="en-GB" sz="1400" b="1" dirty="0"/>
          </a:p>
        </p:txBody>
      </p:sp>
    </p:spTree>
    <p:extLst>
      <p:ext uri="{BB962C8B-B14F-4D97-AF65-F5344CB8AC3E}">
        <p14:creationId xmlns:p14="http://schemas.microsoft.com/office/powerpoint/2010/main" val="34913806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Notes </a:t>
            </a:r>
            <a:r>
              <a:rPr lang="en-ZA" sz="2000" b="1" dirty="0" smtClean="0">
                <a:latin typeface="Calibri" panose="020F0502020204030204" pitchFamily="34" charset="0"/>
              </a:rPr>
              <a:t>(continued)</a:t>
            </a:r>
            <a:endParaRPr lang="en-US" altLang="en-US" sz="2000"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37</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07140092"/>
              </p:ext>
            </p:extLst>
          </p:nvPr>
        </p:nvGraphicFramePr>
        <p:xfrm>
          <a:off x="9625" y="1124744"/>
          <a:ext cx="9144000" cy="1955412"/>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891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1516500">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117</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ctr">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N/A</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Note 44:  Prior period errors note:</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0000"/>
                        </a:lnSpc>
                        <a:spcBef>
                          <a:spcPts val="600"/>
                        </a:spcBef>
                        <a:spcAft>
                          <a:spcPts val="600"/>
                        </a:spcAft>
                      </a:pPr>
                      <a:r>
                        <a:rPr lang="en-ZA" sz="22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Changed the note to reflect the amount before the error, prior period error and restated amount for each area of the disclosure required.</a:t>
                      </a:r>
                      <a:endParaRPr lang="en-GB" sz="2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bl>
          </a:graphicData>
        </a:graphic>
      </p:graphicFrame>
      <p:sp>
        <p:nvSpPr>
          <p:cNvPr id="7" name="TextBox 6"/>
          <p:cNvSpPr txBox="1"/>
          <p:nvPr/>
        </p:nvSpPr>
        <p:spPr>
          <a:xfrm>
            <a:off x="179512" y="3082599"/>
            <a:ext cx="579978" cy="738664"/>
          </a:xfrm>
          <a:prstGeom prst="rect">
            <a:avLst/>
          </a:prstGeom>
          <a:noFill/>
        </p:spPr>
        <p:txBody>
          <a:bodyPr wrap="square" rtlCol="0">
            <a:spAutoFit/>
          </a:bodyPr>
          <a:lstStyle/>
          <a:p>
            <a:r>
              <a:rPr lang="en-US" sz="1400" b="1" dirty="0" smtClean="0"/>
              <a:t>E.g.</a:t>
            </a:r>
          </a:p>
          <a:p>
            <a:endParaRPr lang="en-US" sz="1400" b="1" dirty="0" smtClean="0"/>
          </a:p>
          <a:p>
            <a:r>
              <a:rPr lang="en-US" sz="1400" b="1" dirty="0" smtClean="0"/>
              <a:t>44.1</a:t>
            </a:r>
            <a:endParaRPr lang="en-GB" sz="1400" b="1" dirty="0"/>
          </a:p>
        </p:txBody>
      </p:sp>
      <p:grpSp>
        <p:nvGrpSpPr>
          <p:cNvPr id="6" name="Group 5"/>
          <p:cNvGrpSpPr/>
          <p:nvPr/>
        </p:nvGrpSpPr>
        <p:grpSpPr>
          <a:xfrm>
            <a:off x="755576" y="2694662"/>
            <a:ext cx="8100392" cy="4127877"/>
            <a:chOff x="1475656" y="2694662"/>
            <a:chExt cx="7668344" cy="4127877"/>
          </a:xfrm>
        </p:grpSpPr>
        <p:pic>
          <p:nvPicPr>
            <p:cNvPr id="3" name="Picture 2"/>
            <p:cNvPicPr>
              <a:picLocks noChangeAspect="1"/>
            </p:cNvPicPr>
            <p:nvPr/>
          </p:nvPicPr>
          <p:blipFill>
            <a:blip r:embed="rId3"/>
            <a:stretch>
              <a:fillRect/>
            </a:stretch>
          </p:blipFill>
          <p:spPr>
            <a:xfrm>
              <a:off x="1475656" y="2694662"/>
              <a:ext cx="7577039" cy="4127877"/>
            </a:xfrm>
            <a:prstGeom prst="rect">
              <a:avLst/>
            </a:prstGeom>
          </p:spPr>
        </p:pic>
        <p:sp>
          <p:nvSpPr>
            <p:cNvPr id="5" name="Oval 4"/>
            <p:cNvSpPr/>
            <p:nvPr/>
          </p:nvSpPr>
          <p:spPr bwMode="auto">
            <a:xfrm>
              <a:off x="5148064" y="3356992"/>
              <a:ext cx="3995936" cy="1800200"/>
            </a:xfrm>
            <a:prstGeom prst="ellipse">
              <a:avLst/>
            </a:prstGeom>
            <a:solidFill>
              <a:srgbClr val="FFFF00">
                <a:alpha val="15000"/>
              </a:srgbClr>
            </a:solidFill>
            <a:ln w="38100" cap="flat" cmpd="sng" algn="ctr">
              <a:solidFill>
                <a:srgbClr val="EB311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latin typeface="Arial" charset="0"/>
                <a:ea typeface="ＭＳ Ｐゴシック" pitchFamily="1" charset="-128"/>
              </a:endParaRPr>
            </a:p>
          </p:txBody>
        </p:sp>
      </p:grpSp>
    </p:spTree>
    <p:extLst>
      <p:ext uri="{BB962C8B-B14F-4D97-AF65-F5344CB8AC3E}">
        <p14:creationId xmlns:p14="http://schemas.microsoft.com/office/powerpoint/2010/main" val="38629159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12"/>
          <p:cNvSpPr>
            <a:spLocks noGrp="1" noChangeArrowheads="1"/>
          </p:cNvSpPr>
          <p:nvPr>
            <p:ph type="ctrTitle"/>
          </p:nvPr>
        </p:nvSpPr>
        <p:spPr>
          <a:xfrm>
            <a:off x="533400" y="2204864"/>
            <a:ext cx="7940675" cy="1240805"/>
          </a:xfrm>
          <a:noFill/>
        </p:spPr>
        <p:txBody>
          <a:bodyPr/>
          <a:lstStyle/>
          <a:p>
            <a:pPr algn="ctr" eaLnBrk="1" hangingPunct="1"/>
            <a:r>
              <a:rPr lang="en-ZA" altLang="en-US" sz="2500" b="1" dirty="0" smtClean="0"/>
              <a:t/>
            </a:r>
            <a:br>
              <a:rPr lang="en-ZA" altLang="en-US" sz="2500" b="1" dirty="0" smtClean="0"/>
            </a:br>
            <a:r>
              <a:rPr lang="en-ZA" altLang="en-US" sz="4800" b="1" dirty="0" smtClean="0">
                <a:latin typeface="Calibri" panose="020F0502020204030204" pitchFamily="34" charset="0"/>
              </a:rPr>
              <a:t>AFS Template</a:t>
            </a:r>
            <a:endParaRPr lang="en-US" altLang="en-US" sz="4800" dirty="0" smtClean="0">
              <a:latin typeface="Calibri" panose="020F0502020204030204" pitchFamily="34" charset="0"/>
            </a:endParaRPr>
          </a:p>
        </p:txBody>
      </p:sp>
      <p:sp>
        <p:nvSpPr>
          <p:cNvPr id="14341" name="Rectangle 14"/>
          <p:cNvSpPr>
            <a:spLocks noChangeArrowheads="1"/>
          </p:cNvSpPr>
          <p:nvPr/>
        </p:nvSpPr>
        <p:spPr bwMode="auto">
          <a:xfrm>
            <a:off x="777875" y="45481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itchFamily="34" charset="0"/>
                <a:ea typeface="Osaka" pitchFamily="1" charset="-128"/>
              </a:defRPr>
            </a:lvl1pPr>
            <a:lvl2pPr marL="742950" indent="-285750">
              <a:spcBef>
                <a:spcPct val="20000"/>
              </a:spcBef>
              <a:buChar char="–"/>
              <a:defRPr sz="2000">
                <a:solidFill>
                  <a:schemeClr val="tx1"/>
                </a:solidFill>
                <a:latin typeface="Arial" pitchFamily="34" charset="0"/>
                <a:ea typeface="Osaka" pitchFamily="1" charset="-128"/>
              </a:defRPr>
            </a:lvl2pPr>
            <a:lvl3pPr marL="1143000" indent="-228600">
              <a:spcBef>
                <a:spcPct val="20000"/>
              </a:spcBef>
              <a:buChar char="•"/>
              <a:defRPr sz="2000">
                <a:solidFill>
                  <a:schemeClr val="tx1"/>
                </a:solidFill>
                <a:latin typeface="Arial" pitchFamily="34" charset="0"/>
                <a:ea typeface="Osaka" pitchFamily="1" charset="-128"/>
              </a:defRPr>
            </a:lvl3pPr>
            <a:lvl4pPr marL="1600200" indent="-228600">
              <a:spcBef>
                <a:spcPct val="20000"/>
              </a:spcBef>
              <a:buChar char="–"/>
              <a:defRPr sz="2000">
                <a:solidFill>
                  <a:schemeClr val="tx1"/>
                </a:solidFill>
                <a:latin typeface="Arial" pitchFamily="34" charset="0"/>
                <a:ea typeface="Osaka" pitchFamily="1" charset="-128"/>
              </a:defRPr>
            </a:lvl4pPr>
            <a:lvl5pPr marL="2057400" indent="-228600">
              <a:spcBef>
                <a:spcPct val="20000"/>
              </a:spcBef>
              <a:buChar char="»"/>
              <a:defRPr sz="2000">
                <a:solidFill>
                  <a:schemeClr val="tx1"/>
                </a:solidFill>
                <a:latin typeface="Arial"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9pPr>
          </a:lstStyle>
          <a:p>
            <a:pPr algn="r" eaLnBrk="1" hangingPunct="1">
              <a:buFontTx/>
              <a:buNone/>
            </a:pPr>
            <a:endParaRPr lang="en-US" altLang="en-US" sz="1000">
              <a:solidFill>
                <a:schemeClr val="bg1"/>
              </a:solidFill>
            </a:endParaRPr>
          </a:p>
        </p:txBody>
      </p:sp>
    </p:spTree>
    <p:extLst>
      <p:ext uri="{BB962C8B-B14F-4D97-AF65-F5344CB8AC3E}">
        <p14:creationId xmlns:p14="http://schemas.microsoft.com/office/powerpoint/2010/main" val="7647402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1124744"/>
            <a:ext cx="9144000" cy="4968552"/>
          </a:xfrm>
          <a:prstGeom prst="rect">
            <a:avLst/>
          </a:prstGeom>
          <a:blipFill dpi="0" rotWithShape="1">
            <a:blip r:embed="rId3">
              <a:alphaModFix amt="23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Calibri" panose="020F0502020204030204" pitchFamily="34" charset="0"/>
              <a:ea typeface="ＭＳ Ｐゴシック" pitchFamily="1" charset="-128"/>
            </a:endParaRPr>
          </a:p>
        </p:txBody>
      </p:sp>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US" altLang="en-US" b="1" dirty="0" smtClean="0">
                <a:latin typeface="Calibri" panose="020F0502020204030204" pitchFamily="34" charset="0"/>
              </a:rPr>
              <a:t>AFS Template</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251520" y="1149458"/>
            <a:ext cx="8640960" cy="5040560"/>
          </a:xfrm>
        </p:spPr>
        <p:txBody>
          <a:bodyPr/>
          <a:lstStyle/>
          <a:p>
            <a:pPr marL="0" indent="0">
              <a:spcBef>
                <a:spcPts val="600"/>
              </a:spcBef>
              <a:spcAft>
                <a:spcPts val="600"/>
              </a:spcAft>
              <a:buNone/>
            </a:pPr>
            <a:endParaRPr lang="en-ZA" altLang="en-US" dirty="0" smtClean="0">
              <a:solidFill>
                <a:srgbClr val="00B0F0"/>
              </a:solidFill>
              <a:latin typeface="Calibri" panose="020F0502020204030204" pitchFamily="34" charset="0"/>
            </a:endParaRP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New AFS Template issued – Dec 2017</a:t>
            </a: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Changes to the AFS Specimen incorporated</a:t>
            </a: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Use the “Import Prior Year Numbers” macro to import the 2016/17 numbers into the Prior </a:t>
            </a:r>
            <a:r>
              <a:rPr lang="en-ZA" altLang="en-US" sz="2400" dirty="0" err="1" smtClean="0">
                <a:latin typeface="Calibri" panose="020F0502020204030204" pitchFamily="34" charset="0"/>
                <a:cs typeface="Calibri" panose="020F0502020204030204" pitchFamily="34" charset="0"/>
              </a:rPr>
              <a:t>Yr</a:t>
            </a:r>
            <a:r>
              <a:rPr lang="en-ZA" altLang="en-US" sz="2400" dirty="0" smtClean="0">
                <a:latin typeface="Calibri" panose="020F0502020204030204" pitchFamily="34" charset="0"/>
                <a:cs typeface="Calibri" panose="020F0502020204030204" pitchFamily="34" charset="0"/>
              </a:rPr>
              <a:t> TB</a:t>
            </a:r>
          </a:p>
          <a:p>
            <a:pPr>
              <a:spcBef>
                <a:spcPts val="600"/>
              </a:spcBef>
              <a:spcAft>
                <a:spcPts val="600"/>
              </a:spcAft>
              <a:buFont typeface="Arial" panose="020B0604020202020204" pitchFamily="34" charset="0"/>
              <a:buChar char="•"/>
            </a:pPr>
            <a:r>
              <a:rPr lang="en-ZA" altLang="en-US" sz="2400" dirty="0" err="1" smtClean="0">
                <a:latin typeface="Calibri" panose="020F0502020204030204" pitchFamily="34" charset="0"/>
                <a:cs typeface="Calibri" panose="020F0502020204030204" pitchFamily="34" charset="0"/>
              </a:rPr>
              <a:t>Dept</a:t>
            </a:r>
            <a:r>
              <a:rPr lang="en-ZA" altLang="en-US" sz="2400" dirty="0" smtClean="0">
                <a:latin typeface="Calibri" panose="020F0502020204030204" pitchFamily="34" charset="0"/>
                <a:cs typeface="Calibri" panose="020F0502020204030204" pitchFamily="34" charset="0"/>
              </a:rPr>
              <a:t> to update the “AFS Upload Tool - …” </a:t>
            </a:r>
            <a:r>
              <a:rPr lang="en-ZA" altLang="en-US" sz="2400" smtClean="0">
                <a:latin typeface="Calibri" panose="020F0502020204030204" pitchFamily="34" charset="0"/>
                <a:cs typeface="Calibri" panose="020F0502020204030204" pitchFamily="34" charset="0"/>
              </a:rPr>
              <a:t>with their programme </a:t>
            </a:r>
            <a:r>
              <a:rPr lang="en-ZA" altLang="en-US" sz="2400" dirty="0" smtClean="0">
                <a:latin typeface="Calibri" panose="020F0502020204030204" pitchFamily="34" charset="0"/>
                <a:cs typeface="Calibri" panose="020F0502020204030204" pitchFamily="34" charset="0"/>
              </a:rPr>
              <a:t>structure so that they may import the </a:t>
            </a:r>
            <a:r>
              <a:rPr lang="en-ZA" altLang="en-US" sz="2400" dirty="0" err="1" smtClean="0">
                <a:latin typeface="Calibri" panose="020F0502020204030204" pitchFamily="34" charset="0"/>
                <a:cs typeface="Calibri" panose="020F0502020204030204" pitchFamily="34" charset="0"/>
              </a:rPr>
              <a:t>Vulindlela</a:t>
            </a:r>
            <a:r>
              <a:rPr lang="en-ZA" altLang="en-US" sz="2400" dirty="0" smtClean="0">
                <a:latin typeface="Calibri" panose="020F0502020204030204" pitchFamily="34" charset="0"/>
                <a:cs typeface="Calibri" panose="020F0502020204030204" pitchFamily="34" charset="0"/>
              </a:rPr>
              <a:t> amounts into </a:t>
            </a:r>
            <a:r>
              <a:rPr lang="en-ZA" altLang="en-US" sz="2400" dirty="0" err="1" smtClean="0">
                <a:latin typeface="Calibri" panose="020F0502020204030204" pitchFamily="34" charset="0"/>
                <a:cs typeface="Calibri" panose="020F0502020204030204" pitchFamily="34" charset="0"/>
              </a:rPr>
              <a:t>Approp</a:t>
            </a:r>
            <a:r>
              <a:rPr lang="en-ZA" altLang="en-US" sz="2400" dirty="0" smtClean="0">
                <a:latin typeface="Calibri" panose="020F0502020204030204" pitchFamily="34" charset="0"/>
                <a:cs typeface="Calibri" panose="020F0502020204030204" pitchFamily="34" charset="0"/>
              </a:rPr>
              <a:t> Stat</a:t>
            </a:r>
          </a:p>
          <a:p>
            <a:pPr>
              <a:spcBef>
                <a:spcPts val="600"/>
              </a:spcBef>
              <a:spcAft>
                <a:spcPts val="600"/>
              </a:spcAft>
              <a:buFont typeface="Arial" panose="020B0604020202020204" pitchFamily="34" charset="0"/>
              <a:buChar char="•"/>
            </a:pPr>
            <a:r>
              <a:rPr lang="en-ZA" altLang="en-US" sz="2400" dirty="0" smtClean="0">
                <a:latin typeface="Calibri" panose="020F0502020204030204" pitchFamily="34" charset="0"/>
                <a:cs typeface="Calibri" panose="020F0502020204030204" pitchFamily="34" charset="0"/>
              </a:rPr>
              <a:t>Some errors identified regarding “Exceptions” sheet – to be corrected via macro – end February 2018</a:t>
            </a:r>
          </a:p>
          <a:p>
            <a:pPr>
              <a:spcBef>
                <a:spcPts val="600"/>
              </a:spcBef>
              <a:spcAft>
                <a:spcPts val="600"/>
              </a:spcAft>
              <a:buFont typeface="Arial" panose="020B0604020202020204" pitchFamily="34" charset="0"/>
              <a:buChar char="•"/>
            </a:pPr>
            <a:endParaRPr lang="en-ZA" altLang="en-US" sz="24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39</a:t>
            </a:fld>
            <a:endParaRPr lang="en-US" sz="1400" b="0" dirty="0">
              <a:solidFill>
                <a:schemeClr val="tx1"/>
              </a:solidFill>
              <a:latin typeface="+mn-lt"/>
            </a:endParaRPr>
          </a:p>
        </p:txBody>
      </p:sp>
    </p:spTree>
    <p:extLst>
      <p:ext uri="{BB962C8B-B14F-4D97-AF65-F5344CB8AC3E}">
        <p14:creationId xmlns:p14="http://schemas.microsoft.com/office/powerpoint/2010/main" val="1524205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mt="20000"/>
          </a:blip>
          <a:stretch>
            <a:fillRect/>
          </a:stretch>
        </a:blipFill>
        <a:effectLst/>
      </p:bgPr>
    </p:bg>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81992408"/>
              </p:ext>
            </p:extLst>
          </p:nvPr>
        </p:nvGraphicFramePr>
        <p:xfrm>
          <a:off x="-1" y="1166020"/>
          <a:ext cx="9144000" cy="5285232"/>
        </p:xfrm>
        <a:graphic>
          <a:graphicData uri="http://schemas.openxmlformats.org/drawingml/2006/table">
            <a:tbl>
              <a:tblPr firstRow="1" bandRow="1">
                <a:tableStyleId>{5C22544A-7EE6-4342-B048-85BDC9FD1C3A}</a:tableStyleId>
              </a:tblPr>
              <a:tblGrid>
                <a:gridCol w="2411761">
                  <a:extLst>
                    <a:ext uri="{9D8B030D-6E8A-4147-A177-3AD203B41FA5}">
                      <a16:colId xmlns:a16="http://schemas.microsoft.com/office/drawing/2014/main" val="20000"/>
                    </a:ext>
                  </a:extLst>
                </a:gridCol>
                <a:gridCol w="2160239">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438912">
                <a:tc>
                  <a:txBody>
                    <a:bodyPr/>
                    <a:lstStyle/>
                    <a:p>
                      <a:endParaRPr lang="en-GB" sz="2000" dirty="0">
                        <a:latin typeface="Calibri" panose="020F0502020204030204" pitchFamily="34" charset="0"/>
                      </a:endParaRPr>
                    </a:p>
                  </a:txBody>
                  <a:tcPr>
                    <a:solidFill>
                      <a:schemeClr val="accent1">
                        <a:lumMod val="50000"/>
                      </a:schemeClr>
                    </a:solidFill>
                  </a:tcPr>
                </a:tc>
                <a:tc>
                  <a:txBody>
                    <a:bodyPr/>
                    <a:lstStyle/>
                    <a:p>
                      <a:pPr algn="ctr"/>
                      <a:r>
                        <a:rPr lang="en-ZA" sz="2200" dirty="0" smtClean="0">
                          <a:latin typeface="Calibri" panose="020F0502020204030204" pitchFamily="34" charset="0"/>
                        </a:rPr>
                        <a:t>2017/18</a:t>
                      </a:r>
                      <a:endParaRPr lang="en-GB" sz="2200" dirty="0">
                        <a:latin typeface="Calibri" panose="020F0502020204030204" pitchFamily="34" charset="0"/>
                      </a:endParaRPr>
                    </a:p>
                  </a:txBody>
                  <a:tcPr>
                    <a:solidFill>
                      <a:schemeClr val="accent1">
                        <a:lumMod val="50000"/>
                      </a:schemeClr>
                    </a:solidFill>
                  </a:tcPr>
                </a:tc>
                <a:tc>
                  <a:txBody>
                    <a:bodyPr/>
                    <a:lstStyle/>
                    <a:p>
                      <a:pPr algn="ctr"/>
                      <a:r>
                        <a:rPr lang="en-ZA" sz="2200" dirty="0" smtClean="0">
                          <a:latin typeface="Calibri" panose="020F0502020204030204" pitchFamily="34" charset="0"/>
                        </a:rPr>
                        <a:t>2018/19</a:t>
                      </a:r>
                      <a:endParaRPr lang="en-GB" sz="2200" dirty="0">
                        <a:latin typeface="Calibri" panose="020F0502020204030204" pitchFamily="34" charset="0"/>
                      </a:endParaRPr>
                    </a:p>
                  </a:txBody>
                  <a:tcPr>
                    <a:solidFill>
                      <a:schemeClr val="accent1">
                        <a:lumMod val="50000"/>
                      </a:schemeClr>
                    </a:solidFill>
                  </a:tcPr>
                </a:tc>
                <a:tc>
                  <a:txBody>
                    <a:bodyPr/>
                    <a:lstStyle/>
                    <a:p>
                      <a:pPr algn="ctr"/>
                      <a:r>
                        <a:rPr lang="en-ZA" sz="2200" dirty="0" smtClean="0">
                          <a:latin typeface="Calibri" panose="020F0502020204030204" pitchFamily="34" charset="0"/>
                        </a:rPr>
                        <a:t>2019/20 onwards</a:t>
                      </a:r>
                      <a:endParaRPr lang="en-GB" sz="2200" dirty="0">
                        <a:latin typeface="Calibri" panose="020F0502020204030204" pitchFamily="34" charset="0"/>
                      </a:endParaRPr>
                    </a:p>
                  </a:txBody>
                  <a:tcPr>
                    <a:solidFill>
                      <a:schemeClr val="accent1">
                        <a:lumMod val="50000"/>
                      </a:schemeClr>
                    </a:solidFill>
                  </a:tcPr>
                </a:tc>
                <a:extLst>
                  <a:ext uri="{0D108BD9-81ED-4DB2-BD59-A6C34878D82A}">
                    <a16:rowId xmlns:a16="http://schemas.microsoft.com/office/drawing/2014/main" val="10000"/>
                  </a:ext>
                </a:extLst>
              </a:tr>
              <a:tr h="1606048">
                <a:tc>
                  <a:txBody>
                    <a:bodyPr/>
                    <a:lstStyle/>
                    <a:p>
                      <a:pPr>
                        <a:spcBef>
                          <a:spcPts val="600"/>
                        </a:spcBef>
                        <a:spcAft>
                          <a:spcPts val="600"/>
                        </a:spcAft>
                      </a:pPr>
                      <a:r>
                        <a:rPr lang="en-ZA" sz="2000" dirty="0" smtClean="0">
                          <a:latin typeface="Calibri" panose="020F0502020204030204" pitchFamily="34" charset="0"/>
                        </a:rPr>
                        <a:t>MCS and related</a:t>
                      </a:r>
                      <a:r>
                        <a:rPr lang="en-ZA" sz="2000" baseline="0" dirty="0" smtClean="0">
                          <a:latin typeface="Calibri" panose="020F0502020204030204" pitchFamily="34" charset="0"/>
                        </a:rPr>
                        <a:t> Documents</a:t>
                      </a:r>
                      <a:endParaRPr lang="en-GB" sz="2000" dirty="0">
                        <a:latin typeface="Calibri" panose="020F0502020204030204" pitchFamily="34" charset="0"/>
                      </a:endParaRPr>
                    </a:p>
                  </a:txBody>
                  <a:tcPr>
                    <a:lnR w="12700" cap="flat" cmpd="sng" algn="ctr">
                      <a:solidFill>
                        <a:schemeClr val="bg1">
                          <a:lumMod val="75000"/>
                        </a:schemeClr>
                      </a:solidFill>
                      <a:prstDash val="solid"/>
                      <a:round/>
                      <a:headEnd type="none" w="med" len="med"/>
                      <a:tailEnd type="none" w="med" len="med"/>
                    </a:lnR>
                    <a:lnB w="12700" cap="flat" cmpd="sng" algn="ctr">
                      <a:noFill/>
                      <a:prstDash val="solid"/>
                      <a:round/>
                      <a:headEnd type="none" w="med" len="med"/>
                      <a:tailEnd type="none" w="med" len="med"/>
                    </a:lnB>
                    <a:solidFill>
                      <a:schemeClr val="accent1">
                        <a:lumMod val="90000"/>
                      </a:schemeClr>
                    </a:solidFill>
                  </a:tcPr>
                </a:tc>
                <a:tc>
                  <a:txBody>
                    <a:bodyPr/>
                    <a:lstStyle/>
                    <a:p>
                      <a:pPr algn="ctr">
                        <a:spcBef>
                          <a:spcPts val="600"/>
                        </a:spcBef>
                        <a:spcAft>
                          <a:spcPts val="600"/>
                        </a:spcAft>
                      </a:pPr>
                      <a:r>
                        <a:rPr lang="en-ZA" sz="2000" dirty="0" smtClean="0">
                          <a:latin typeface="Calibri" panose="020F0502020204030204" pitchFamily="34" charset="0"/>
                        </a:rPr>
                        <a:t>Final</a:t>
                      </a:r>
                      <a:r>
                        <a:rPr lang="en-ZA" sz="2000" baseline="0" dirty="0" smtClean="0">
                          <a:latin typeface="Calibri" panose="020F0502020204030204" pitchFamily="34" charset="0"/>
                        </a:rPr>
                        <a:t> publication:  </a:t>
                      </a:r>
                    </a:p>
                    <a:p>
                      <a:pPr algn="ctr">
                        <a:spcBef>
                          <a:spcPts val="600"/>
                        </a:spcBef>
                        <a:spcAft>
                          <a:spcPts val="600"/>
                        </a:spcAft>
                      </a:pPr>
                      <a:r>
                        <a:rPr lang="en-ZA" sz="2000" baseline="0" dirty="0" smtClean="0">
                          <a:latin typeface="Calibri" panose="020F0502020204030204" pitchFamily="34" charset="0"/>
                        </a:rPr>
                        <a:t>13 October 2017</a:t>
                      </a:r>
                      <a:endParaRPr lang="en-GB" sz="2000" dirty="0">
                        <a:latin typeface="Calibri" panose="020F050202020403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noFill/>
                      <a:prstDash val="solid"/>
                      <a:round/>
                      <a:headEnd type="none" w="med" len="med"/>
                      <a:tailEnd type="none" w="med" len="med"/>
                    </a:lnB>
                    <a:solidFill>
                      <a:schemeClr val="accent1">
                        <a:lumMod val="90000"/>
                      </a:schemeClr>
                    </a:solidFill>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ZA" sz="2000" dirty="0" smtClean="0">
                          <a:latin typeface="Calibri" panose="020F0502020204030204" pitchFamily="34" charset="0"/>
                        </a:rPr>
                        <a:t>Planned Final </a:t>
                      </a:r>
                      <a:r>
                        <a:rPr lang="en-ZA" sz="2000" baseline="0" dirty="0" smtClean="0">
                          <a:latin typeface="Calibri" panose="020F0502020204030204" pitchFamily="34" charset="0"/>
                        </a:rPr>
                        <a:t>publication date: </a:t>
                      </a:r>
                    </a:p>
                    <a:p>
                      <a:pPr marL="0" marR="0" lvl="0" indent="0" algn="ctr" defTabSz="914400" rtl="0" eaLnBrk="1" fontAlgn="auto" latinLnBrk="0" hangingPunct="1">
                        <a:lnSpc>
                          <a:spcPct val="100000"/>
                        </a:lnSpc>
                        <a:spcBef>
                          <a:spcPts val="600"/>
                        </a:spcBef>
                        <a:spcAft>
                          <a:spcPts val="600"/>
                        </a:spcAft>
                        <a:buClrTx/>
                        <a:buSzTx/>
                        <a:buFontTx/>
                        <a:buNone/>
                        <a:tabLst/>
                        <a:defRPr/>
                      </a:pPr>
                      <a:r>
                        <a:rPr lang="en-ZA" sz="2000" baseline="0" dirty="0" smtClean="0">
                          <a:latin typeface="Calibri" panose="020F0502020204030204" pitchFamily="34" charset="0"/>
                        </a:rPr>
                        <a:t>31 March 2018</a:t>
                      </a:r>
                      <a:endParaRPr lang="en-GB" sz="2000" dirty="0" smtClean="0">
                        <a:latin typeface="Calibri" panose="020F050202020403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B w="12700" cap="flat" cmpd="sng" algn="ctr">
                      <a:noFill/>
                      <a:prstDash val="solid"/>
                      <a:round/>
                      <a:headEnd type="none" w="med" len="med"/>
                      <a:tailEnd type="none" w="med" len="med"/>
                    </a:lnB>
                    <a:solidFill>
                      <a:schemeClr val="accent1">
                        <a:lumMod val="90000"/>
                      </a:schemeClr>
                    </a:solidFill>
                  </a:tcPr>
                </a:tc>
                <a:tc>
                  <a:txBody>
                    <a:bodyPr/>
                    <a:lstStyle/>
                    <a:p>
                      <a:pPr algn="ctr">
                        <a:spcBef>
                          <a:spcPts val="600"/>
                        </a:spcBef>
                        <a:spcAft>
                          <a:spcPts val="600"/>
                        </a:spcAft>
                      </a:pPr>
                      <a:r>
                        <a:rPr lang="en-ZA" sz="2000" dirty="0" smtClean="0">
                          <a:latin typeface="Calibri" panose="020F0502020204030204" pitchFamily="34" charset="0"/>
                        </a:rPr>
                        <a:t>Planned Final </a:t>
                      </a:r>
                      <a:r>
                        <a:rPr lang="en-ZA" sz="2000" baseline="0" dirty="0" smtClean="0">
                          <a:latin typeface="Calibri" panose="020F0502020204030204" pitchFamily="34" charset="0"/>
                        </a:rPr>
                        <a:t>publication: </a:t>
                      </a:r>
                      <a:r>
                        <a:rPr lang="en-ZA" sz="2000" dirty="0" smtClean="0">
                          <a:latin typeface="Calibri" panose="020F0502020204030204" pitchFamily="34" charset="0"/>
                        </a:rPr>
                        <a:t>December of</a:t>
                      </a:r>
                      <a:r>
                        <a:rPr lang="en-ZA" sz="2000" baseline="0" dirty="0" smtClean="0">
                          <a:latin typeface="Calibri" panose="020F0502020204030204" pitchFamily="34" charset="0"/>
                        </a:rPr>
                        <a:t> the preceding financial year</a:t>
                      </a:r>
                      <a:endParaRPr lang="en-GB" sz="2000" dirty="0">
                        <a:latin typeface="Calibri" panose="020F0502020204030204" pitchFamily="34" charset="0"/>
                      </a:endParaRPr>
                    </a:p>
                  </a:txBody>
                  <a:tcPr>
                    <a:lnL w="12700" cap="flat" cmpd="sng" algn="ctr">
                      <a:solidFill>
                        <a:schemeClr val="bg1">
                          <a:lumMod val="75000"/>
                        </a:schemeClr>
                      </a:solidFill>
                      <a:prstDash val="solid"/>
                      <a:round/>
                      <a:headEnd type="none" w="med" len="med"/>
                      <a:tailEnd type="none" w="med" len="med"/>
                    </a:lnL>
                    <a:lnB w="12700" cap="flat" cmpd="sng" algn="ctr">
                      <a:noFill/>
                      <a:prstDash val="solid"/>
                      <a:round/>
                      <a:headEnd type="none" w="med" len="med"/>
                      <a:tailEnd type="none" w="med" len="med"/>
                    </a:lnB>
                    <a:solidFill>
                      <a:schemeClr val="accent1">
                        <a:lumMod val="90000"/>
                      </a:schemeClr>
                    </a:solidFill>
                  </a:tcPr>
                </a:tc>
                <a:extLst>
                  <a:ext uri="{0D108BD9-81ED-4DB2-BD59-A6C34878D82A}">
                    <a16:rowId xmlns:a16="http://schemas.microsoft.com/office/drawing/2014/main" val="10001"/>
                  </a:ext>
                </a:extLst>
              </a:tr>
              <a:tr h="1303020">
                <a:tc>
                  <a:txBody>
                    <a:bodyPr/>
                    <a:lstStyle/>
                    <a:p>
                      <a:pPr>
                        <a:spcBef>
                          <a:spcPts val="600"/>
                        </a:spcBef>
                        <a:spcAft>
                          <a:spcPts val="600"/>
                        </a:spcAft>
                      </a:pPr>
                      <a:r>
                        <a:rPr lang="en-ZA" sz="2000" dirty="0" smtClean="0">
                          <a:latin typeface="Calibri" panose="020F0502020204030204" pitchFamily="34" charset="0"/>
                        </a:rPr>
                        <a:t>AFS Template</a:t>
                      </a:r>
                      <a:endParaRPr lang="en-GB" sz="2000" dirty="0">
                        <a:latin typeface="Calibri" panose="020F0502020204030204" pitchFamily="34" charset="0"/>
                      </a:endParaRPr>
                    </a:p>
                  </a:txBody>
                  <a:tcPr>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2">
                        <a:lumMod val="20000"/>
                        <a:lumOff val="80000"/>
                      </a:schemeClr>
                    </a:solidFill>
                  </a:tcPr>
                </a:tc>
                <a:tc>
                  <a:txBody>
                    <a:bodyPr/>
                    <a:lstStyle/>
                    <a:p>
                      <a:pPr algn="ctr">
                        <a:spcBef>
                          <a:spcPts val="600"/>
                        </a:spcBef>
                        <a:spcAft>
                          <a:spcPts val="600"/>
                        </a:spcAft>
                      </a:pPr>
                      <a:r>
                        <a:rPr lang="en-ZA" sz="2000" dirty="0" smtClean="0">
                          <a:latin typeface="Calibri" panose="020F0502020204030204" pitchFamily="34" charset="0"/>
                        </a:rPr>
                        <a:t>15 December 2017</a:t>
                      </a:r>
                      <a:endParaRPr lang="en-GB" sz="2000" dirty="0">
                        <a:latin typeface="Calibri" panose="020F050202020403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2">
                        <a:lumMod val="20000"/>
                        <a:lumOff val="80000"/>
                      </a:schemeClr>
                    </a:solidFill>
                  </a:tcPr>
                </a:tc>
                <a:tc>
                  <a:txBody>
                    <a:bodyPr/>
                    <a:lstStyle/>
                    <a:p>
                      <a:pPr algn="ctr">
                        <a:spcBef>
                          <a:spcPts val="600"/>
                        </a:spcBef>
                        <a:spcAft>
                          <a:spcPts val="600"/>
                        </a:spcAft>
                      </a:pPr>
                      <a:r>
                        <a:rPr lang="en-ZA" sz="2000" dirty="0" smtClean="0">
                          <a:latin typeface="Calibri" panose="020F0502020204030204" pitchFamily="34" charset="0"/>
                        </a:rPr>
                        <a:t>31 May</a:t>
                      </a:r>
                      <a:r>
                        <a:rPr lang="en-ZA" sz="2000" baseline="0" dirty="0" smtClean="0">
                          <a:latin typeface="Calibri" panose="020F0502020204030204" pitchFamily="34" charset="0"/>
                        </a:rPr>
                        <a:t> </a:t>
                      </a:r>
                      <a:r>
                        <a:rPr lang="en-ZA" sz="2000" dirty="0" smtClean="0">
                          <a:latin typeface="Calibri" panose="020F0502020204030204" pitchFamily="34" charset="0"/>
                        </a:rPr>
                        <a:t>2018</a:t>
                      </a:r>
                    </a:p>
                    <a:p>
                      <a:pPr algn="ctr">
                        <a:spcBef>
                          <a:spcPts val="600"/>
                        </a:spcBef>
                        <a:spcAft>
                          <a:spcPts val="600"/>
                        </a:spcAft>
                      </a:pPr>
                      <a:endParaRPr lang="en-GB" sz="2000" dirty="0">
                        <a:solidFill>
                          <a:srgbClr val="FF0000"/>
                        </a:solidFill>
                        <a:latin typeface="Calibri" panose="020F050202020403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2">
                        <a:lumMod val="20000"/>
                        <a:lumOff val="80000"/>
                      </a:schemeClr>
                    </a:solidFill>
                  </a:tcPr>
                </a:tc>
                <a:tc>
                  <a:txBody>
                    <a:bodyPr/>
                    <a:lstStyle/>
                    <a:p>
                      <a:pPr algn="ctr">
                        <a:spcBef>
                          <a:spcPts val="600"/>
                        </a:spcBef>
                        <a:spcAft>
                          <a:spcPts val="600"/>
                        </a:spcAft>
                      </a:pPr>
                      <a:r>
                        <a:rPr lang="en-ZA" sz="2000" dirty="0" smtClean="0">
                          <a:latin typeface="Calibri" panose="020F0502020204030204" pitchFamily="34" charset="0"/>
                        </a:rPr>
                        <a:t>Planned Final </a:t>
                      </a:r>
                      <a:r>
                        <a:rPr lang="en-ZA" sz="2000" baseline="0" dirty="0" smtClean="0">
                          <a:latin typeface="Calibri" panose="020F0502020204030204" pitchFamily="34" charset="0"/>
                        </a:rPr>
                        <a:t>publication: </a:t>
                      </a:r>
                      <a:r>
                        <a:rPr lang="en-ZA" sz="2000" dirty="0" smtClean="0">
                          <a:latin typeface="Calibri" panose="020F0502020204030204" pitchFamily="34" charset="0"/>
                        </a:rPr>
                        <a:t>March of</a:t>
                      </a:r>
                      <a:r>
                        <a:rPr lang="en-ZA" sz="2000" baseline="0" dirty="0" smtClean="0">
                          <a:latin typeface="Calibri" panose="020F0502020204030204" pitchFamily="34" charset="0"/>
                        </a:rPr>
                        <a:t> the preceding financial year</a:t>
                      </a:r>
                      <a:endParaRPr lang="en-GB" sz="2000" dirty="0">
                        <a:latin typeface="Calibri" panose="020F0502020204030204" pitchFamily="34" charset="0"/>
                      </a:endParaRPr>
                    </a:p>
                  </a:txBody>
                  <a:tcPr>
                    <a:lnL w="12700" cap="flat" cmpd="sng" algn="ctr">
                      <a:solidFill>
                        <a:schemeClr val="bg1">
                          <a:lumMod val="75000"/>
                        </a:schemeClr>
                      </a:solid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0002"/>
                  </a:ext>
                </a:extLst>
              </a:tr>
              <a:tr h="1909076">
                <a:tc>
                  <a:txBody>
                    <a:bodyPr/>
                    <a:lstStyle/>
                    <a:p>
                      <a:pPr>
                        <a:spcBef>
                          <a:spcPts val="600"/>
                        </a:spcBef>
                        <a:spcAft>
                          <a:spcPts val="600"/>
                        </a:spcAft>
                      </a:pPr>
                      <a:r>
                        <a:rPr lang="en-ZA" sz="2000" dirty="0" smtClean="0">
                          <a:latin typeface="Calibri" panose="020F0502020204030204" pitchFamily="34" charset="0"/>
                        </a:rPr>
                        <a:t>Other related</a:t>
                      </a:r>
                      <a:r>
                        <a:rPr lang="en-ZA" sz="2000" baseline="0" dirty="0" smtClean="0">
                          <a:latin typeface="Calibri" panose="020F0502020204030204" pitchFamily="34" charset="0"/>
                        </a:rPr>
                        <a:t> </a:t>
                      </a:r>
                      <a:r>
                        <a:rPr lang="en-ZA" sz="2000" dirty="0" smtClean="0">
                          <a:latin typeface="Calibri" panose="020F0502020204030204" pitchFamily="34" charset="0"/>
                        </a:rPr>
                        <a:t>Documents</a:t>
                      </a:r>
                      <a:r>
                        <a:rPr lang="en-ZA" sz="2000" baseline="0" dirty="0" smtClean="0">
                          <a:latin typeface="Calibri" panose="020F0502020204030204" pitchFamily="34" charset="0"/>
                        </a:rPr>
                        <a:t> </a:t>
                      </a:r>
                      <a:r>
                        <a:rPr lang="en-ZA" sz="2000" i="1" baseline="0" dirty="0" smtClean="0">
                          <a:latin typeface="Calibri" panose="020F0502020204030204" pitchFamily="34" charset="0"/>
                        </a:rPr>
                        <a:t>(issued by other Chief Directorates </a:t>
                      </a:r>
                      <a:r>
                        <a:rPr lang="en-ZA" sz="2000" i="1" baseline="0" dirty="0" err="1" smtClean="0">
                          <a:latin typeface="Calibri" panose="020F0502020204030204" pitchFamily="34" charset="0"/>
                        </a:rPr>
                        <a:t>eg</a:t>
                      </a:r>
                      <a:r>
                        <a:rPr lang="en-ZA" sz="2000" i="1" baseline="0" dirty="0" smtClean="0">
                          <a:latin typeface="Calibri" panose="020F0502020204030204" pitchFamily="34" charset="0"/>
                        </a:rPr>
                        <a:t> UIF Guides issued by GMC)</a:t>
                      </a:r>
                      <a:endParaRPr lang="en-GB" sz="2000" i="1" dirty="0">
                        <a:latin typeface="Calibri" panose="020F0502020204030204" pitchFamily="34" charset="0"/>
                      </a:endParaRPr>
                    </a:p>
                  </a:txBody>
                  <a:tcPr>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solidFill>
                      <a:schemeClr val="accent1">
                        <a:lumMod val="90000"/>
                      </a:schemeClr>
                    </a:solidFill>
                  </a:tcPr>
                </a:tc>
                <a:tc>
                  <a:txBody>
                    <a:bodyPr/>
                    <a:lstStyle/>
                    <a:p>
                      <a:pPr algn="ctr">
                        <a:spcBef>
                          <a:spcPts val="600"/>
                        </a:spcBef>
                        <a:spcAft>
                          <a:spcPts val="600"/>
                        </a:spcAft>
                      </a:pPr>
                      <a:r>
                        <a:rPr lang="en-ZA" sz="2000" dirty="0" smtClean="0">
                          <a:latin typeface="Calibri" panose="020F0502020204030204" pitchFamily="34" charset="0"/>
                        </a:rPr>
                        <a:t>30 November</a:t>
                      </a:r>
                      <a:r>
                        <a:rPr lang="en-ZA" sz="2000" baseline="0" dirty="0" smtClean="0">
                          <a:latin typeface="Calibri" panose="020F0502020204030204" pitchFamily="34" charset="0"/>
                        </a:rPr>
                        <a:t> 2017</a:t>
                      </a:r>
                      <a:endParaRPr lang="en-GB" sz="2000" dirty="0">
                        <a:latin typeface="Calibri" panose="020F050202020403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solidFill>
                      <a:schemeClr val="accent1">
                        <a:lumMod val="90000"/>
                      </a:schemeClr>
                    </a:solidFill>
                  </a:tcPr>
                </a:tc>
                <a:tc>
                  <a:txBody>
                    <a:bodyPr/>
                    <a:lstStyle/>
                    <a:p>
                      <a:pPr algn="ctr">
                        <a:spcBef>
                          <a:spcPts val="600"/>
                        </a:spcBef>
                        <a:spcAft>
                          <a:spcPts val="600"/>
                        </a:spcAft>
                      </a:pPr>
                      <a:r>
                        <a:rPr lang="en-ZA" sz="2000" dirty="0" smtClean="0">
                          <a:latin typeface="Calibri" panose="020F0502020204030204" pitchFamily="34" charset="0"/>
                        </a:rPr>
                        <a:t>To be</a:t>
                      </a:r>
                      <a:r>
                        <a:rPr lang="en-ZA" sz="2000" baseline="0" dirty="0" smtClean="0">
                          <a:latin typeface="Calibri" panose="020F0502020204030204" pitchFamily="34" charset="0"/>
                        </a:rPr>
                        <a:t> determined</a:t>
                      </a:r>
                      <a:endParaRPr lang="en-GB" sz="2000" dirty="0">
                        <a:latin typeface="Calibri" panose="020F050202020403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solidFill>
                      <a:schemeClr val="accent1">
                        <a:lumMod val="90000"/>
                      </a:schemeClr>
                    </a:solidFill>
                  </a:tcPr>
                </a:tc>
                <a:tc>
                  <a:txBody>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ZA" sz="2000" dirty="0" smtClean="0">
                          <a:latin typeface="Calibri" panose="020F0502020204030204" pitchFamily="34" charset="0"/>
                        </a:rPr>
                        <a:t>To be</a:t>
                      </a:r>
                      <a:r>
                        <a:rPr lang="en-ZA" sz="2000" baseline="0" dirty="0" smtClean="0">
                          <a:latin typeface="Calibri" panose="020F0502020204030204" pitchFamily="34" charset="0"/>
                        </a:rPr>
                        <a:t> determined</a:t>
                      </a:r>
                      <a:endParaRPr lang="en-GB" sz="2000" dirty="0" smtClean="0">
                        <a:latin typeface="Calibri" panose="020F0502020204030204" pitchFamily="34" charset="0"/>
                      </a:endParaRPr>
                    </a:p>
                    <a:p>
                      <a:pPr algn="ctr">
                        <a:spcBef>
                          <a:spcPts val="600"/>
                        </a:spcBef>
                        <a:spcAft>
                          <a:spcPts val="600"/>
                        </a:spcAft>
                      </a:pPr>
                      <a:endParaRPr lang="en-GB" sz="2000" dirty="0">
                        <a:latin typeface="Calibri" panose="020F0502020204030204" pitchFamily="34" charset="0"/>
                      </a:endParaRPr>
                    </a:p>
                  </a:txBody>
                  <a:tcPr>
                    <a:lnL w="12700" cap="flat" cmpd="sng" algn="ctr">
                      <a:solidFill>
                        <a:schemeClr val="bg1">
                          <a:lumMod val="75000"/>
                        </a:schemeClr>
                      </a:solidFill>
                      <a:prstDash val="solid"/>
                      <a:round/>
                      <a:headEnd type="none" w="med" len="med"/>
                      <a:tailEnd type="none" w="med" len="med"/>
                    </a:lnL>
                    <a:lnT w="12700" cap="flat" cmpd="sng" algn="ctr">
                      <a:noFill/>
                      <a:prstDash val="solid"/>
                      <a:round/>
                      <a:headEnd type="none" w="med" len="med"/>
                      <a:tailEnd type="none" w="med" len="med"/>
                    </a:lnT>
                    <a:solidFill>
                      <a:schemeClr val="accent1">
                        <a:lumMod val="90000"/>
                      </a:schemeClr>
                    </a:solidFill>
                  </a:tcPr>
                </a:tc>
                <a:extLst>
                  <a:ext uri="{0D108BD9-81ED-4DB2-BD59-A6C34878D82A}">
                    <a16:rowId xmlns:a16="http://schemas.microsoft.com/office/drawing/2014/main" val="10003"/>
                  </a:ext>
                </a:extLst>
              </a:tr>
            </a:tbl>
          </a:graphicData>
        </a:graphic>
      </p:graphicFrame>
      <p:sp>
        <p:nvSpPr>
          <p:cNvPr id="4" name="Rectangle 3"/>
          <p:cNvSpPr/>
          <p:nvPr/>
        </p:nvSpPr>
        <p:spPr bwMode="auto">
          <a:xfrm>
            <a:off x="18336" y="1145036"/>
            <a:ext cx="9144000" cy="5284936"/>
          </a:xfrm>
          <a:prstGeom prst="rect">
            <a:avLst/>
          </a:prstGeom>
          <a:blipFill dpi="0" rotWithShape="1">
            <a:blip r:embed="rId4">
              <a:alphaModFix amt="20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Arial" charset="0"/>
              <a:ea typeface="ＭＳ Ｐゴシック" pitchFamily="1" charset="-128"/>
            </a:endParaRPr>
          </a:p>
        </p:txBody>
      </p:sp>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US" altLang="en-US" b="1" dirty="0" smtClean="0">
                <a:latin typeface="Calibri" panose="020F0502020204030204" pitchFamily="34" charset="0"/>
              </a:rPr>
              <a:t>Key Dates</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0" indent="0">
              <a:spcBef>
                <a:spcPts val="600"/>
              </a:spcBef>
              <a:spcAft>
                <a:spcPts val="600"/>
              </a:spcAft>
              <a:buNone/>
            </a:pPr>
            <a:endParaRPr lang="en-ZA" altLang="en-US" dirty="0" smtClean="0">
              <a:solidFill>
                <a:srgbClr val="00B0F0"/>
              </a:solidFill>
            </a:endParaRPr>
          </a:p>
          <a:p>
            <a:pPr marL="0" indent="0">
              <a:spcBef>
                <a:spcPts val="600"/>
              </a:spcBef>
              <a:spcAft>
                <a:spcPts val="600"/>
              </a:spcAft>
              <a:buNone/>
            </a:pPr>
            <a:endParaRPr lang="en-ZA" altLang="en-US" dirty="0" smtClean="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4</a:t>
            </a:fld>
            <a:endParaRPr lang="en-US" sz="1400" b="0" dirty="0">
              <a:solidFill>
                <a:schemeClr val="tx1"/>
              </a:solidFill>
              <a:latin typeface="+mn-lt"/>
            </a:endParaRPr>
          </a:p>
        </p:txBody>
      </p:sp>
    </p:spTree>
    <p:extLst>
      <p:ext uri="{BB962C8B-B14F-4D97-AF65-F5344CB8AC3E}">
        <p14:creationId xmlns:p14="http://schemas.microsoft.com/office/powerpoint/2010/main" val="40666890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12"/>
          <p:cNvSpPr>
            <a:spLocks noGrp="1" noChangeArrowheads="1"/>
          </p:cNvSpPr>
          <p:nvPr>
            <p:ph type="ctrTitle"/>
          </p:nvPr>
        </p:nvSpPr>
        <p:spPr>
          <a:xfrm>
            <a:off x="533400" y="2204864"/>
            <a:ext cx="7940675" cy="1240805"/>
          </a:xfrm>
          <a:noFill/>
        </p:spPr>
        <p:txBody>
          <a:bodyPr/>
          <a:lstStyle/>
          <a:p>
            <a:pPr algn="ctr" eaLnBrk="1" hangingPunct="1"/>
            <a:r>
              <a:rPr lang="en-ZA" altLang="en-US" sz="2500" b="1" dirty="0" smtClean="0"/>
              <a:t/>
            </a:r>
            <a:br>
              <a:rPr lang="en-ZA" altLang="en-US" sz="2500" b="1" dirty="0" smtClean="0"/>
            </a:br>
            <a:r>
              <a:rPr lang="en-ZA" altLang="en-US" sz="4800" b="1" dirty="0" smtClean="0">
                <a:latin typeface="Calibri" panose="020F0502020204030204" pitchFamily="34" charset="0"/>
              </a:rPr>
              <a:t>Transfers and Subsidies vs Goods and Services or </a:t>
            </a:r>
            <a:br>
              <a:rPr lang="en-ZA" altLang="en-US" sz="4800" b="1" dirty="0" smtClean="0">
                <a:latin typeface="Calibri" panose="020F0502020204030204" pitchFamily="34" charset="0"/>
              </a:rPr>
            </a:br>
            <a:r>
              <a:rPr lang="en-ZA" altLang="en-US" sz="4800" b="1" dirty="0" smtClean="0">
                <a:latin typeface="Calibri" panose="020F0502020204030204" pitchFamily="34" charset="0"/>
              </a:rPr>
              <a:t>Capital Assets</a:t>
            </a:r>
            <a:endParaRPr lang="en-US" altLang="en-US" sz="4800" dirty="0" smtClean="0">
              <a:latin typeface="Calibri" panose="020F0502020204030204" pitchFamily="34" charset="0"/>
            </a:endParaRPr>
          </a:p>
        </p:txBody>
      </p:sp>
      <p:sp>
        <p:nvSpPr>
          <p:cNvPr id="14341" name="Rectangle 14"/>
          <p:cNvSpPr>
            <a:spLocks noChangeArrowheads="1"/>
          </p:cNvSpPr>
          <p:nvPr/>
        </p:nvSpPr>
        <p:spPr bwMode="auto">
          <a:xfrm>
            <a:off x="777875" y="45481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itchFamily="34" charset="0"/>
                <a:ea typeface="Osaka" pitchFamily="1" charset="-128"/>
              </a:defRPr>
            </a:lvl1pPr>
            <a:lvl2pPr marL="742950" indent="-285750">
              <a:spcBef>
                <a:spcPct val="20000"/>
              </a:spcBef>
              <a:buChar char="–"/>
              <a:defRPr sz="2000">
                <a:solidFill>
                  <a:schemeClr val="tx1"/>
                </a:solidFill>
                <a:latin typeface="Arial" pitchFamily="34" charset="0"/>
                <a:ea typeface="Osaka" pitchFamily="1" charset="-128"/>
              </a:defRPr>
            </a:lvl2pPr>
            <a:lvl3pPr marL="1143000" indent="-228600">
              <a:spcBef>
                <a:spcPct val="20000"/>
              </a:spcBef>
              <a:buChar char="•"/>
              <a:defRPr sz="2000">
                <a:solidFill>
                  <a:schemeClr val="tx1"/>
                </a:solidFill>
                <a:latin typeface="Arial" pitchFamily="34" charset="0"/>
                <a:ea typeface="Osaka" pitchFamily="1" charset="-128"/>
              </a:defRPr>
            </a:lvl3pPr>
            <a:lvl4pPr marL="1600200" indent="-228600">
              <a:spcBef>
                <a:spcPct val="20000"/>
              </a:spcBef>
              <a:buChar char="–"/>
              <a:defRPr sz="2000">
                <a:solidFill>
                  <a:schemeClr val="tx1"/>
                </a:solidFill>
                <a:latin typeface="Arial" pitchFamily="34" charset="0"/>
                <a:ea typeface="Osaka" pitchFamily="1" charset="-128"/>
              </a:defRPr>
            </a:lvl4pPr>
            <a:lvl5pPr marL="2057400" indent="-228600">
              <a:spcBef>
                <a:spcPct val="20000"/>
              </a:spcBef>
              <a:buChar char="»"/>
              <a:defRPr sz="2000">
                <a:solidFill>
                  <a:schemeClr val="tx1"/>
                </a:solidFill>
                <a:latin typeface="Arial"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9pPr>
          </a:lstStyle>
          <a:p>
            <a:pPr algn="r" eaLnBrk="1" hangingPunct="1">
              <a:buFontTx/>
              <a:buNone/>
            </a:pPr>
            <a:endParaRPr lang="en-US" altLang="en-US" sz="1000">
              <a:solidFill>
                <a:schemeClr val="bg1"/>
              </a:solidFill>
            </a:endParaRPr>
          </a:p>
        </p:txBody>
      </p:sp>
    </p:spTree>
    <p:extLst>
      <p:ext uri="{BB962C8B-B14F-4D97-AF65-F5344CB8AC3E}">
        <p14:creationId xmlns:p14="http://schemas.microsoft.com/office/powerpoint/2010/main" val="18634702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US" altLang="en-US" b="1" dirty="0" smtClean="0">
                <a:latin typeface="Calibri" panose="020F0502020204030204" pitchFamily="34" charset="0"/>
              </a:rPr>
              <a:t>Overview</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0" indent="0" algn="just">
              <a:spcBef>
                <a:spcPts val="600"/>
              </a:spcBef>
              <a:spcAft>
                <a:spcPts val="600"/>
              </a:spcAft>
              <a:buNone/>
            </a:pPr>
            <a:endParaRPr lang="en-ZA" altLang="en-US" sz="2200" dirty="0" smtClean="0">
              <a:solidFill>
                <a:srgbClr val="00B0F0"/>
              </a:solidFill>
              <a:latin typeface="Calibri" panose="020F0502020204030204" pitchFamily="34" charset="0"/>
            </a:endParaRPr>
          </a:p>
          <a:p>
            <a:pPr algn="just">
              <a:spcBef>
                <a:spcPts val="600"/>
              </a:spcBef>
              <a:spcAft>
                <a:spcPts val="600"/>
              </a:spcAft>
              <a:buFont typeface="Arial" panose="020B0604020202020204" pitchFamily="34" charset="0"/>
              <a:buChar char="•"/>
            </a:pPr>
            <a:r>
              <a:rPr lang="en-GB" sz="2200" dirty="0">
                <a:latin typeface="Calibri" panose="020F0502020204030204" pitchFamily="34" charset="0"/>
              </a:rPr>
              <a:t>Classification principles are described in the ERF and embedded in the Standard Chart of Accounts (SCOA)</a:t>
            </a:r>
          </a:p>
          <a:p>
            <a:pPr algn="just">
              <a:spcBef>
                <a:spcPts val="600"/>
              </a:spcBef>
              <a:spcAft>
                <a:spcPts val="600"/>
              </a:spcAft>
              <a:buFont typeface="Arial" panose="020B0604020202020204" pitchFamily="34" charset="0"/>
              <a:buChar char="•"/>
            </a:pPr>
            <a:r>
              <a:rPr lang="en-ZA" sz="2200" dirty="0" smtClean="0">
                <a:latin typeface="Calibri" panose="020F0502020204030204" pitchFamily="34" charset="0"/>
              </a:rPr>
              <a:t>All </a:t>
            </a:r>
            <a:r>
              <a:rPr lang="en-ZA" sz="2200" dirty="0">
                <a:latin typeface="Calibri" panose="020F0502020204030204" pitchFamily="34" charset="0"/>
              </a:rPr>
              <a:t>documentation issued by the SCOA Technical Committee can be accessed from </a:t>
            </a:r>
            <a:r>
              <a:rPr lang="en-ZA" sz="2200" u="sng" dirty="0">
                <a:latin typeface="Calibri" panose="020F0502020204030204" pitchFamily="34" charset="0"/>
                <a:hlinkClick r:id="rId3"/>
              </a:rPr>
              <a:t>http://</a:t>
            </a:r>
            <a:r>
              <a:rPr lang="en-ZA" sz="2200" u="sng" dirty="0" smtClean="0">
                <a:latin typeface="Calibri" panose="020F0502020204030204" pitchFamily="34" charset="0"/>
                <a:hlinkClick r:id="rId3"/>
              </a:rPr>
              <a:t>scoa.treasury.gov.za/Pages/Main.aspx</a:t>
            </a:r>
            <a:endParaRPr lang="en-ZA" sz="2200" u="sng" dirty="0" smtClean="0">
              <a:latin typeface="Calibri" panose="020F0502020204030204" pitchFamily="34" charset="0"/>
            </a:endParaRPr>
          </a:p>
          <a:p>
            <a:pPr algn="just">
              <a:spcBef>
                <a:spcPts val="600"/>
              </a:spcBef>
              <a:spcAft>
                <a:spcPts val="600"/>
              </a:spcAft>
              <a:buFont typeface="Arial" panose="020B0604020202020204" pitchFamily="34" charset="0"/>
              <a:buChar char="•"/>
            </a:pPr>
            <a:r>
              <a:rPr lang="en-ZA" sz="2200" dirty="0">
                <a:latin typeface="Calibri" panose="020F0502020204030204" pitchFamily="34" charset="0"/>
              </a:rPr>
              <a:t>Enquiries: </a:t>
            </a:r>
            <a:r>
              <a:rPr lang="en-GB" sz="2200" dirty="0">
                <a:latin typeface="Calibri" panose="020F0502020204030204" pitchFamily="34" charset="0"/>
              </a:rPr>
              <a:t>SCOA Technical Committee via the SCOA call centre at </a:t>
            </a:r>
            <a:r>
              <a:rPr lang="en-GB" sz="2200" dirty="0" smtClean="0">
                <a:latin typeface="Calibri" panose="020F0502020204030204" pitchFamily="34" charset="0"/>
              </a:rPr>
              <a:t/>
            </a:r>
            <a:br>
              <a:rPr lang="en-GB" sz="2200" dirty="0" smtClean="0">
                <a:latin typeface="Calibri" panose="020F0502020204030204" pitchFamily="34" charset="0"/>
              </a:rPr>
            </a:br>
            <a:r>
              <a:rPr lang="en-GB" sz="2200" dirty="0" smtClean="0">
                <a:latin typeface="Calibri" panose="020F0502020204030204" pitchFamily="34" charset="0"/>
              </a:rPr>
              <a:t>(</a:t>
            </a:r>
            <a:r>
              <a:rPr lang="en-GB" sz="2200" dirty="0">
                <a:latin typeface="Calibri" panose="020F0502020204030204" pitchFamily="34" charset="0"/>
              </a:rPr>
              <a:t>012) 315 5311 or by sending a concise email to </a:t>
            </a:r>
            <a:r>
              <a:rPr lang="en-GB" sz="2200" dirty="0">
                <a:latin typeface="Calibri" panose="020F0502020204030204" pitchFamily="34" charset="0"/>
                <a:hlinkClick r:id="rId4"/>
              </a:rPr>
              <a:t>scoa@treasury.gov.za</a:t>
            </a:r>
            <a:endParaRPr lang="en-GB" sz="2200" dirty="0">
              <a:latin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41</a:t>
            </a:fld>
            <a:endParaRPr lang="en-US" sz="1400" b="0" dirty="0">
              <a:solidFill>
                <a:schemeClr val="tx1"/>
              </a:solidFill>
              <a:latin typeface="+mn-lt"/>
            </a:endParaRPr>
          </a:p>
        </p:txBody>
      </p:sp>
    </p:spTree>
    <p:extLst>
      <p:ext uri="{BB962C8B-B14F-4D97-AF65-F5344CB8AC3E}">
        <p14:creationId xmlns:p14="http://schemas.microsoft.com/office/powerpoint/2010/main" val="16462358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dirty="0"/>
              <a:t>What is the </a:t>
            </a:r>
            <a:r>
              <a:rPr lang="en-ZA" dirty="0" smtClean="0"/>
              <a:t>dept buying </a:t>
            </a:r>
            <a:r>
              <a:rPr lang="en-ZA" dirty="0"/>
              <a:t>or paying for</a:t>
            </a:r>
            <a:r>
              <a:rPr lang="en-ZA" dirty="0" smtClean="0"/>
              <a:t>?</a:t>
            </a:r>
            <a:endParaRPr lang="en-US" altLang="en-US" sz="2000" dirty="0" smtClean="0">
              <a:latin typeface="Calibri" panose="020F0502020204030204" pitchFamily="34" charset="0"/>
            </a:endParaRPr>
          </a:p>
        </p:txBody>
      </p:sp>
      <p:sp>
        <p:nvSpPr>
          <p:cNvPr id="19459" name="Rectangle 3"/>
          <p:cNvSpPr>
            <a:spLocks noGrp="1" noChangeArrowheads="1"/>
          </p:cNvSpPr>
          <p:nvPr>
            <p:ph type="body" idx="1"/>
          </p:nvPr>
        </p:nvSpPr>
        <p:spPr>
          <a:xfrm>
            <a:off x="251520" y="1149458"/>
            <a:ext cx="8640960" cy="5040560"/>
          </a:xfrm>
        </p:spPr>
        <p:txBody>
          <a:bodyPr/>
          <a:lstStyle/>
          <a:p>
            <a:pPr marL="457200" lvl="1" indent="-457200" algn="just">
              <a:spcBef>
                <a:spcPts val="600"/>
              </a:spcBef>
              <a:spcAft>
                <a:spcPts val="600"/>
              </a:spcAft>
              <a:buNone/>
            </a:pPr>
            <a:endParaRPr lang="en-ZA" sz="2200" i="1" u="sng" dirty="0" smtClean="0">
              <a:latin typeface="Calibri" panose="020F0502020204030204" pitchFamily="34" charset="0"/>
            </a:endParaRPr>
          </a:p>
          <a:p>
            <a:pPr lvl="0" algn="just">
              <a:spcBef>
                <a:spcPts val="600"/>
              </a:spcBef>
              <a:spcAft>
                <a:spcPts val="600"/>
              </a:spcAft>
            </a:pPr>
            <a:r>
              <a:rPr lang="en-ZA" sz="2200" dirty="0">
                <a:latin typeface="Calibri" panose="020F0502020204030204" pitchFamily="34" charset="0"/>
              </a:rPr>
              <a:t>I</a:t>
            </a:r>
            <a:r>
              <a:rPr lang="en-ZA" sz="2200" dirty="0" smtClean="0">
                <a:latin typeface="Calibri" panose="020F0502020204030204" pitchFamily="34" charset="0"/>
              </a:rPr>
              <a:t>n </a:t>
            </a:r>
            <a:r>
              <a:rPr lang="en-ZA" sz="2200" dirty="0">
                <a:latin typeface="Calibri" panose="020F0502020204030204" pitchFamily="34" charset="0"/>
              </a:rPr>
              <a:t>determining the correct classification relating to various expenditure due consideration should be given to the question: </a:t>
            </a:r>
            <a:r>
              <a:rPr lang="en-ZA" sz="2200" b="1" i="1" dirty="0">
                <a:solidFill>
                  <a:schemeClr val="accent1">
                    <a:lumMod val="50000"/>
                  </a:schemeClr>
                </a:solidFill>
                <a:latin typeface="Calibri" panose="020F0502020204030204" pitchFamily="34" charset="0"/>
              </a:rPr>
              <a:t>“What is being bought?</a:t>
            </a:r>
            <a:r>
              <a:rPr lang="en-ZA" sz="2200" b="1" i="1" dirty="0">
                <a:latin typeface="Calibri" panose="020F0502020204030204" pitchFamily="34" charset="0"/>
              </a:rPr>
              <a:t>”</a:t>
            </a:r>
            <a:r>
              <a:rPr lang="en-ZA" sz="2200" b="1" dirty="0">
                <a:latin typeface="Calibri" panose="020F0502020204030204" pitchFamily="34" charset="0"/>
              </a:rPr>
              <a:t> </a:t>
            </a:r>
            <a:r>
              <a:rPr lang="en-ZA" sz="2200" dirty="0">
                <a:latin typeface="Calibri" panose="020F0502020204030204" pitchFamily="34" charset="0"/>
              </a:rPr>
              <a:t>In other words, </a:t>
            </a:r>
            <a:r>
              <a:rPr lang="en-ZA" sz="2200" b="1" dirty="0">
                <a:solidFill>
                  <a:schemeClr val="accent1">
                    <a:lumMod val="50000"/>
                  </a:schemeClr>
                </a:solidFill>
                <a:latin typeface="Calibri" panose="020F0502020204030204" pitchFamily="34" charset="0"/>
              </a:rPr>
              <a:t>“</a:t>
            </a:r>
            <a:r>
              <a:rPr lang="en-ZA" sz="2200" b="1" i="1" dirty="0">
                <a:solidFill>
                  <a:schemeClr val="accent1">
                    <a:lumMod val="50000"/>
                  </a:schemeClr>
                </a:solidFill>
                <a:latin typeface="Calibri" panose="020F0502020204030204" pitchFamily="34" charset="0"/>
              </a:rPr>
              <a:t>What is the department buying or paying </a:t>
            </a:r>
            <a:r>
              <a:rPr lang="en-ZA" sz="2200" b="1" dirty="0">
                <a:solidFill>
                  <a:schemeClr val="accent1">
                    <a:lumMod val="50000"/>
                  </a:schemeClr>
                </a:solidFill>
                <a:latin typeface="Calibri" panose="020F0502020204030204" pitchFamily="34" charset="0"/>
              </a:rPr>
              <a:t>for</a:t>
            </a:r>
            <a:r>
              <a:rPr lang="en-ZA" sz="2200" b="1" dirty="0" smtClean="0">
                <a:solidFill>
                  <a:schemeClr val="accent1">
                    <a:lumMod val="50000"/>
                  </a:schemeClr>
                </a:solidFill>
                <a:latin typeface="Calibri" panose="020F0502020204030204" pitchFamily="34" charset="0"/>
              </a:rPr>
              <a:t>?”</a:t>
            </a:r>
            <a:endParaRPr lang="en-GB" sz="2200" b="1" dirty="0">
              <a:solidFill>
                <a:schemeClr val="accent1">
                  <a:lumMod val="50000"/>
                </a:schemeClr>
              </a:solidFill>
              <a:latin typeface="Calibri" panose="020F0502020204030204" pitchFamily="34" charset="0"/>
            </a:endParaRPr>
          </a:p>
          <a:p>
            <a:pPr lvl="0" algn="just">
              <a:spcBef>
                <a:spcPts val="600"/>
              </a:spcBef>
              <a:spcAft>
                <a:spcPts val="600"/>
              </a:spcAft>
            </a:pPr>
            <a:r>
              <a:rPr lang="en-ZA" sz="2200" dirty="0" smtClean="0">
                <a:latin typeface="Calibri" panose="020F0502020204030204" pitchFamily="34" charset="0"/>
              </a:rPr>
              <a:t>The </a:t>
            </a:r>
            <a:r>
              <a:rPr lang="en-ZA" sz="2200" b="1" dirty="0">
                <a:solidFill>
                  <a:schemeClr val="accent1">
                    <a:lumMod val="50000"/>
                  </a:schemeClr>
                </a:solidFill>
                <a:latin typeface="Calibri" panose="020F0502020204030204" pitchFamily="34" charset="0"/>
              </a:rPr>
              <a:t>immediate use </a:t>
            </a:r>
            <a:r>
              <a:rPr lang="en-ZA" sz="2200" dirty="0">
                <a:latin typeface="Calibri" panose="020F0502020204030204" pitchFamily="34" charset="0"/>
              </a:rPr>
              <a:t>provides for the description of the item being bought and refers to its actual form (i.e. purchase of bricks, use of consultants etc.).  </a:t>
            </a:r>
            <a:endParaRPr lang="en-GB" sz="2200" dirty="0">
              <a:latin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42</a:t>
            </a:fld>
            <a:endParaRPr lang="en-US" sz="1400" b="0" dirty="0">
              <a:solidFill>
                <a:schemeClr val="tx1"/>
              </a:solidFill>
              <a:latin typeface="+mn-lt"/>
            </a:endParaRPr>
          </a:p>
        </p:txBody>
      </p:sp>
    </p:spTree>
    <p:extLst>
      <p:ext uri="{BB962C8B-B14F-4D97-AF65-F5344CB8AC3E}">
        <p14:creationId xmlns:p14="http://schemas.microsoft.com/office/powerpoint/2010/main" val="14685749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dirty="0" smtClean="0"/>
              <a:t>Cash payments</a:t>
            </a:r>
            <a:endParaRPr lang="en-US" altLang="en-US" sz="2000" dirty="0" smtClean="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spcBef>
                <a:spcPts val="600"/>
              </a:spcBef>
              <a:spcAft>
                <a:spcPts val="600"/>
              </a:spcAft>
              <a:buNone/>
            </a:pPr>
            <a:endParaRPr lang="en-ZA" sz="2200" i="1" u="sng" dirty="0" smtClean="0">
              <a:latin typeface="Calibri" panose="020F0502020204030204" pitchFamily="34" charset="0"/>
            </a:endParaRPr>
          </a:p>
          <a:p>
            <a:pPr lvl="0" algn="just">
              <a:spcBef>
                <a:spcPts val="600"/>
              </a:spcBef>
              <a:spcAft>
                <a:spcPts val="600"/>
              </a:spcAft>
            </a:pPr>
            <a:r>
              <a:rPr lang="en-GB" sz="2200" dirty="0" smtClean="0">
                <a:latin typeface="Calibri" panose="020F0502020204030204" pitchFamily="34" charset="0"/>
              </a:rPr>
              <a:t>Where </a:t>
            </a:r>
            <a:r>
              <a:rPr lang="en-GB" sz="2200" dirty="0">
                <a:latin typeface="Calibri" panose="020F0502020204030204" pitchFamily="34" charset="0"/>
              </a:rPr>
              <a:t>a department is </a:t>
            </a:r>
            <a:r>
              <a:rPr lang="en-GB" sz="2200" b="1" dirty="0">
                <a:solidFill>
                  <a:schemeClr val="accent1">
                    <a:lumMod val="50000"/>
                  </a:schemeClr>
                </a:solidFill>
                <a:latin typeface="Calibri" panose="020F0502020204030204" pitchFamily="34" charset="0"/>
              </a:rPr>
              <a:t>transferring cash to a beneficiary </a:t>
            </a:r>
            <a:r>
              <a:rPr lang="en-GB" sz="2200" dirty="0">
                <a:latin typeface="Calibri" panose="020F0502020204030204" pitchFamily="34" charset="0"/>
              </a:rPr>
              <a:t>and is not buying a good or a service, the immediate use of the cash does not result in receipt of goods or services at any stage. Therefore this should be classified as a </a:t>
            </a:r>
            <a:r>
              <a:rPr lang="en-GB" sz="2200" i="1" dirty="0">
                <a:latin typeface="Calibri" panose="020F0502020204030204" pitchFamily="34" charset="0"/>
              </a:rPr>
              <a:t>transfer and subsidies</a:t>
            </a:r>
            <a:r>
              <a:rPr lang="en-GB" sz="2200" dirty="0" smtClean="0">
                <a:latin typeface="Calibri" panose="020F0502020204030204" pitchFamily="34" charset="0"/>
              </a:rPr>
              <a:t>.</a:t>
            </a:r>
          </a:p>
          <a:p>
            <a:pPr lvl="0">
              <a:spcBef>
                <a:spcPts val="600"/>
              </a:spcBef>
              <a:spcAft>
                <a:spcPts val="600"/>
              </a:spcAft>
            </a:pPr>
            <a:endParaRPr lang="en-ZA" sz="2200" dirty="0">
              <a:latin typeface="Calibri" panose="020F0502020204030204" pitchFamily="34" charset="0"/>
            </a:endParaRPr>
          </a:p>
          <a:p>
            <a:pPr lvl="0">
              <a:spcBef>
                <a:spcPts val="600"/>
              </a:spcBef>
              <a:spcAft>
                <a:spcPts val="600"/>
              </a:spcAft>
            </a:pPr>
            <a:endParaRPr lang="en-ZA" sz="2200" dirty="0" smtClean="0">
              <a:latin typeface="Calibri" panose="020F0502020204030204" pitchFamily="34" charset="0"/>
            </a:endParaRPr>
          </a:p>
          <a:p>
            <a:pPr marL="0" lvl="0" indent="0">
              <a:spcBef>
                <a:spcPts val="600"/>
              </a:spcBef>
              <a:spcAft>
                <a:spcPts val="600"/>
              </a:spcAft>
              <a:buNone/>
            </a:pPr>
            <a:endParaRPr lang="en-GB" sz="2200" dirty="0" smtClean="0">
              <a:latin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43</a:t>
            </a:fld>
            <a:endParaRPr lang="en-US" sz="1400" b="0" dirty="0">
              <a:solidFill>
                <a:schemeClr val="tx1"/>
              </a:solidFill>
              <a:latin typeface="+mn-lt"/>
            </a:endParaRPr>
          </a:p>
        </p:txBody>
      </p:sp>
      <p:grpSp>
        <p:nvGrpSpPr>
          <p:cNvPr id="3" name="Group 2"/>
          <p:cNvGrpSpPr/>
          <p:nvPr/>
        </p:nvGrpSpPr>
        <p:grpSpPr>
          <a:xfrm>
            <a:off x="397855" y="3627487"/>
            <a:ext cx="8348290" cy="1275703"/>
            <a:chOff x="312589" y="3080730"/>
            <a:chExt cx="8348290" cy="1275703"/>
          </a:xfrm>
        </p:grpSpPr>
        <p:pic>
          <p:nvPicPr>
            <p:cNvPr id="5" name="Picture 14" descr="Image result for Paym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589" y="3080730"/>
              <a:ext cx="1900267" cy="1275703"/>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bwMode="auto">
            <a:xfrm>
              <a:off x="2212856" y="3718582"/>
              <a:ext cx="1001336" cy="1"/>
            </a:xfrm>
            <a:prstGeom prst="straightConnector1">
              <a:avLst/>
            </a:prstGeom>
            <a:solidFill>
              <a:schemeClr val="accent1"/>
            </a:solidFill>
            <a:ln w="76200" cap="rnd" cmpd="sng" algn="ctr">
              <a:solidFill>
                <a:schemeClr val="accent2"/>
              </a:solidFill>
              <a:prstDash val="solid"/>
              <a:bevel/>
              <a:headEnd type="none" w="med" len="med"/>
              <a:tailEnd type="stealth"/>
            </a:ln>
            <a:effectLst/>
          </p:spPr>
        </p:cxnSp>
        <p:sp>
          <p:nvSpPr>
            <p:cNvPr id="7" name="TextBox 6"/>
            <p:cNvSpPr txBox="1"/>
            <p:nvPr/>
          </p:nvSpPr>
          <p:spPr>
            <a:xfrm>
              <a:off x="3214192" y="3303084"/>
              <a:ext cx="2304256" cy="830997"/>
            </a:xfrm>
            <a:prstGeom prst="rect">
              <a:avLst/>
            </a:prstGeom>
            <a:solidFill>
              <a:srgbClr val="4DD35A"/>
            </a:solidFill>
          </p:spPr>
          <p:txBody>
            <a:bodyPr wrap="square" rtlCol="0">
              <a:spAutoFit/>
            </a:bodyPr>
            <a:lstStyle/>
            <a:p>
              <a:pPr algn="ctr"/>
              <a:endParaRPr lang="en-ZA" sz="1200" b="1" dirty="0" smtClean="0">
                <a:solidFill>
                  <a:schemeClr val="bg1"/>
                </a:solidFill>
              </a:endParaRPr>
            </a:p>
            <a:p>
              <a:pPr algn="ctr"/>
              <a:r>
                <a:rPr lang="en-ZA" b="1" dirty="0" smtClean="0">
                  <a:solidFill>
                    <a:schemeClr val="bg1"/>
                  </a:solidFill>
                </a:rPr>
                <a:t>Beneficiary</a:t>
              </a:r>
            </a:p>
            <a:p>
              <a:pPr algn="ctr"/>
              <a:endParaRPr lang="en-GB" sz="1200" b="1" u="sng" dirty="0">
                <a:solidFill>
                  <a:schemeClr val="bg1"/>
                </a:solidFill>
              </a:endParaRPr>
            </a:p>
          </p:txBody>
        </p:sp>
        <p:pic>
          <p:nvPicPr>
            <p:cNvPr id="8" name="Picture 12" descr="Image result for equal t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3240157"/>
              <a:ext cx="953674" cy="95685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901383" y="3155096"/>
              <a:ext cx="1759496" cy="1200329"/>
            </a:xfrm>
            <a:prstGeom prst="rect">
              <a:avLst/>
            </a:prstGeom>
            <a:solidFill>
              <a:schemeClr val="accent6"/>
            </a:solidFill>
          </p:spPr>
          <p:txBody>
            <a:bodyPr wrap="square" rtlCol="0">
              <a:spAutoFit/>
            </a:bodyPr>
            <a:lstStyle/>
            <a:p>
              <a:pPr algn="ctr"/>
              <a:r>
                <a:rPr lang="en-ZA" b="1" dirty="0" smtClean="0">
                  <a:solidFill>
                    <a:schemeClr val="bg1"/>
                  </a:solidFill>
                </a:rPr>
                <a:t>Transfers and Subsidies</a:t>
              </a:r>
              <a:endParaRPr lang="en-GB" b="1" dirty="0">
                <a:solidFill>
                  <a:schemeClr val="bg1"/>
                </a:solidFill>
              </a:endParaRPr>
            </a:p>
          </p:txBody>
        </p:sp>
      </p:grpSp>
    </p:spTree>
    <p:extLst>
      <p:ext uri="{BB962C8B-B14F-4D97-AF65-F5344CB8AC3E}">
        <p14:creationId xmlns:p14="http://schemas.microsoft.com/office/powerpoint/2010/main" val="17966242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dirty="0" smtClean="0"/>
              <a:t>Cash payments </a:t>
            </a:r>
            <a:r>
              <a:rPr lang="en-US" altLang="en-US" sz="2000" b="1" dirty="0">
                <a:latin typeface="Calibri" panose="020F0502020204030204" pitchFamily="34" charset="0"/>
              </a:rPr>
              <a:t>(continued)</a:t>
            </a:r>
            <a:r>
              <a:rPr lang="en-ZA" dirty="0" smtClean="0"/>
              <a:t> </a:t>
            </a:r>
            <a:endParaRPr lang="en-US" altLang="en-US" sz="2000" dirty="0" smtClean="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spcBef>
                <a:spcPts val="600"/>
              </a:spcBef>
              <a:spcAft>
                <a:spcPts val="600"/>
              </a:spcAft>
              <a:buNone/>
            </a:pPr>
            <a:endParaRPr lang="en-ZA" sz="2200" i="1" u="sng" dirty="0" smtClean="0">
              <a:latin typeface="Calibri" panose="020F0502020204030204" pitchFamily="34" charset="0"/>
            </a:endParaRPr>
          </a:p>
          <a:p>
            <a:pPr lvl="0" algn="just">
              <a:spcBef>
                <a:spcPts val="600"/>
              </a:spcBef>
              <a:spcAft>
                <a:spcPts val="600"/>
              </a:spcAft>
            </a:pPr>
            <a:r>
              <a:rPr lang="en-GB" sz="2200" dirty="0">
                <a:latin typeface="Calibri" panose="020F0502020204030204" pitchFamily="34" charset="0"/>
              </a:rPr>
              <a:t>Payments made to entities within government for the </a:t>
            </a:r>
            <a:r>
              <a:rPr lang="en-GB" sz="2200" b="1" dirty="0">
                <a:solidFill>
                  <a:schemeClr val="accent1">
                    <a:lumMod val="50000"/>
                  </a:schemeClr>
                </a:solidFill>
                <a:latin typeface="Calibri" panose="020F0502020204030204" pitchFamily="34" charset="0"/>
              </a:rPr>
              <a:t>furtherance of the entities’ operations</a:t>
            </a:r>
            <a:r>
              <a:rPr lang="en-GB" sz="2200" dirty="0">
                <a:solidFill>
                  <a:schemeClr val="accent1">
                    <a:lumMod val="50000"/>
                  </a:schemeClr>
                </a:solidFill>
                <a:latin typeface="Calibri" panose="020F0502020204030204" pitchFamily="34" charset="0"/>
              </a:rPr>
              <a:t> </a:t>
            </a:r>
            <a:r>
              <a:rPr lang="en-GB" sz="2200" dirty="0">
                <a:latin typeface="Calibri" panose="020F0502020204030204" pitchFamily="34" charset="0"/>
              </a:rPr>
              <a:t>are also classified as transfer payments. </a:t>
            </a:r>
            <a:endParaRPr lang="en-GB" sz="2200" dirty="0" smtClean="0">
              <a:latin typeface="Calibri" panose="020F0502020204030204" pitchFamily="34" charset="0"/>
            </a:endParaRPr>
          </a:p>
          <a:p>
            <a:pPr lvl="0">
              <a:spcBef>
                <a:spcPts val="600"/>
              </a:spcBef>
              <a:spcAft>
                <a:spcPts val="600"/>
              </a:spcAft>
            </a:pPr>
            <a:endParaRPr lang="en-ZA" sz="2200" dirty="0">
              <a:latin typeface="Calibri" panose="020F0502020204030204" pitchFamily="34" charset="0"/>
            </a:endParaRPr>
          </a:p>
          <a:p>
            <a:pPr marL="0" lvl="0" indent="0">
              <a:spcBef>
                <a:spcPts val="600"/>
              </a:spcBef>
              <a:spcAft>
                <a:spcPts val="600"/>
              </a:spcAft>
              <a:buNone/>
            </a:pPr>
            <a:endParaRPr lang="en-ZA" sz="2200" dirty="0" smtClean="0">
              <a:latin typeface="Calibri" panose="020F0502020204030204" pitchFamily="34" charset="0"/>
            </a:endParaRPr>
          </a:p>
          <a:p>
            <a:pPr marL="0" lvl="0" indent="0">
              <a:spcBef>
                <a:spcPts val="600"/>
              </a:spcBef>
              <a:spcAft>
                <a:spcPts val="600"/>
              </a:spcAft>
              <a:buNone/>
            </a:pPr>
            <a:endParaRPr lang="en-GB" sz="2200" dirty="0" smtClean="0">
              <a:latin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44</a:t>
            </a:fld>
            <a:endParaRPr lang="en-US" sz="1400" b="0" dirty="0">
              <a:solidFill>
                <a:schemeClr val="tx1"/>
              </a:solidFill>
              <a:latin typeface="+mn-lt"/>
            </a:endParaRPr>
          </a:p>
        </p:txBody>
      </p:sp>
      <p:pic>
        <p:nvPicPr>
          <p:cNvPr id="5" name="Picture 14" descr="Image result for Paym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589" y="3080730"/>
            <a:ext cx="1900267" cy="1275703"/>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bwMode="auto">
          <a:xfrm>
            <a:off x="2212856" y="3718582"/>
            <a:ext cx="1001336" cy="1"/>
          </a:xfrm>
          <a:prstGeom prst="straightConnector1">
            <a:avLst/>
          </a:prstGeom>
          <a:solidFill>
            <a:schemeClr val="accent1"/>
          </a:solidFill>
          <a:ln w="76200" cap="rnd" cmpd="sng" algn="ctr">
            <a:solidFill>
              <a:schemeClr val="accent2"/>
            </a:solidFill>
            <a:prstDash val="solid"/>
            <a:bevel/>
            <a:headEnd type="none" w="med" len="med"/>
            <a:tailEnd type="stealth"/>
          </a:ln>
          <a:effectLst/>
        </p:spPr>
      </p:cxnSp>
      <p:sp>
        <p:nvSpPr>
          <p:cNvPr id="7" name="TextBox 6"/>
          <p:cNvSpPr txBox="1"/>
          <p:nvPr/>
        </p:nvSpPr>
        <p:spPr>
          <a:xfrm>
            <a:off x="3214192" y="3303084"/>
            <a:ext cx="2304256" cy="830997"/>
          </a:xfrm>
          <a:prstGeom prst="rect">
            <a:avLst/>
          </a:prstGeom>
          <a:solidFill>
            <a:srgbClr val="7C35B1"/>
          </a:solidFill>
        </p:spPr>
        <p:txBody>
          <a:bodyPr wrap="square" rtlCol="0">
            <a:spAutoFit/>
          </a:bodyPr>
          <a:lstStyle/>
          <a:p>
            <a:pPr algn="ctr"/>
            <a:r>
              <a:rPr lang="en-ZA" b="1" dirty="0" smtClean="0">
                <a:solidFill>
                  <a:schemeClr val="bg1"/>
                </a:solidFill>
              </a:rPr>
              <a:t>Dept.'s Entity </a:t>
            </a:r>
          </a:p>
          <a:p>
            <a:pPr algn="ctr"/>
            <a:r>
              <a:rPr lang="en-ZA" b="1" u="sng" dirty="0" smtClean="0">
                <a:solidFill>
                  <a:schemeClr val="bg1"/>
                </a:solidFill>
              </a:rPr>
              <a:t>for Operations</a:t>
            </a:r>
            <a:endParaRPr lang="en-GB" b="1" u="sng" dirty="0">
              <a:solidFill>
                <a:schemeClr val="bg1"/>
              </a:solidFill>
            </a:endParaRPr>
          </a:p>
        </p:txBody>
      </p:sp>
      <p:pic>
        <p:nvPicPr>
          <p:cNvPr id="8" name="Picture 12" descr="Image result for equal t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3240157"/>
            <a:ext cx="953674" cy="95685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901383" y="3155096"/>
            <a:ext cx="1759496" cy="1200329"/>
          </a:xfrm>
          <a:prstGeom prst="rect">
            <a:avLst/>
          </a:prstGeom>
          <a:solidFill>
            <a:schemeClr val="accent6"/>
          </a:solidFill>
        </p:spPr>
        <p:txBody>
          <a:bodyPr wrap="square" rtlCol="0">
            <a:spAutoFit/>
          </a:bodyPr>
          <a:lstStyle/>
          <a:p>
            <a:pPr algn="ctr"/>
            <a:r>
              <a:rPr lang="en-ZA" b="1" dirty="0" smtClean="0">
                <a:solidFill>
                  <a:schemeClr val="bg1"/>
                </a:solidFill>
              </a:rPr>
              <a:t>Transfers and Subsidies</a:t>
            </a:r>
            <a:endParaRPr lang="en-GB" b="1" dirty="0">
              <a:solidFill>
                <a:schemeClr val="bg1"/>
              </a:solidFill>
            </a:endParaRPr>
          </a:p>
        </p:txBody>
      </p:sp>
    </p:spTree>
    <p:extLst>
      <p:ext uri="{BB962C8B-B14F-4D97-AF65-F5344CB8AC3E}">
        <p14:creationId xmlns:p14="http://schemas.microsoft.com/office/powerpoint/2010/main" val="34157129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dirty="0" smtClean="0"/>
              <a:t>Cash payments </a:t>
            </a:r>
            <a:r>
              <a:rPr lang="en-US" altLang="en-US" sz="2000" b="1" dirty="0">
                <a:latin typeface="Calibri" panose="020F0502020204030204" pitchFamily="34" charset="0"/>
              </a:rPr>
              <a:t>(continued)</a:t>
            </a:r>
            <a:r>
              <a:rPr lang="en-ZA" dirty="0" smtClean="0"/>
              <a:t> </a:t>
            </a:r>
            <a:endParaRPr lang="en-US" altLang="en-US" sz="2000" dirty="0" smtClean="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1392502"/>
          </a:xfrm>
        </p:spPr>
        <p:txBody>
          <a:bodyPr/>
          <a:lstStyle/>
          <a:p>
            <a:pPr marL="457200" lvl="1" indent="-457200">
              <a:spcBef>
                <a:spcPts val="600"/>
              </a:spcBef>
              <a:spcAft>
                <a:spcPts val="600"/>
              </a:spcAft>
              <a:buNone/>
            </a:pPr>
            <a:endParaRPr lang="en-ZA" sz="2200" i="1" u="sng" dirty="0" smtClean="0">
              <a:latin typeface="Calibri" panose="020F0502020204030204" pitchFamily="34" charset="0"/>
            </a:endParaRPr>
          </a:p>
          <a:p>
            <a:pPr lvl="0" algn="just">
              <a:spcBef>
                <a:spcPts val="600"/>
              </a:spcBef>
              <a:spcAft>
                <a:spcPts val="600"/>
              </a:spcAft>
            </a:pPr>
            <a:r>
              <a:rPr lang="en-GB" sz="2200" dirty="0">
                <a:latin typeface="Calibri" panose="020F0502020204030204" pitchFamily="34" charset="0"/>
              </a:rPr>
              <a:t>Payments made to </a:t>
            </a:r>
            <a:r>
              <a:rPr lang="en-GB" sz="2200" b="1" dirty="0" smtClean="0">
                <a:solidFill>
                  <a:schemeClr val="accent1">
                    <a:lumMod val="50000"/>
                  </a:schemeClr>
                </a:solidFill>
                <a:latin typeface="Calibri" panose="020F0502020204030204" pitchFamily="34" charset="0"/>
              </a:rPr>
              <a:t>non-profit institutions (NPI) </a:t>
            </a:r>
            <a:r>
              <a:rPr lang="en-GB" sz="2200" dirty="0" smtClean="0">
                <a:latin typeface="Calibri" panose="020F0502020204030204" pitchFamily="34" charset="0"/>
              </a:rPr>
              <a:t>for </a:t>
            </a:r>
            <a:r>
              <a:rPr lang="en-GB" sz="2200" dirty="0">
                <a:latin typeface="Calibri" panose="020F0502020204030204" pitchFamily="34" charset="0"/>
              </a:rPr>
              <a:t>the furtherance of the </a:t>
            </a:r>
            <a:r>
              <a:rPr lang="en-GB" sz="2200" dirty="0" smtClean="0">
                <a:latin typeface="Calibri" panose="020F0502020204030204" pitchFamily="34" charset="0"/>
              </a:rPr>
              <a:t>NPI’s </a:t>
            </a:r>
            <a:r>
              <a:rPr lang="en-GB" sz="2200" dirty="0">
                <a:latin typeface="Calibri" panose="020F0502020204030204" pitchFamily="34" charset="0"/>
              </a:rPr>
              <a:t>operations are also classified as transfer payments. </a:t>
            </a:r>
            <a:endParaRPr lang="en-GB" sz="2200" dirty="0" smtClean="0">
              <a:latin typeface="Calibri" panose="020F0502020204030204" pitchFamily="34" charset="0"/>
            </a:endParaRPr>
          </a:p>
          <a:p>
            <a:pPr marL="0" lvl="0" indent="0">
              <a:spcBef>
                <a:spcPts val="600"/>
              </a:spcBef>
              <a:spcAft>
                <a:spcPts val="600"/>
              </a:spcAft>
              <a:buNone/>
            </a:pPr>
            <a:endParaRPr lang="en-ZA" sz="2200" dirty="0" smtClean="0">
              <a:solidFill>
                <a:srgbClr val="FF0000"/>
              </a:solidFill>
              <a:latin typeface="Calibri" panose="020F0502020204030204" pitchFamily="34" charset="0"/>
            </a:endParaRPr>
          </a:p>
          <a:p>
            <a:pPr marL="0" lvl="0" indent="0">
              <a:spcBef>
                <a:spcPts val="600"/>
              </a:spcBef>
              <a:spcAft>
                <a:spcPts val="600"/>
              </a:spcAft>
              <a:buNone/>
            </a:pPr>
            <a:endParaRPr lang="en-ZA" sz="2200" dirty="0">
              <a:solidFill>
                <a:srgbClr val="FF0000"/>
              </a:solidFill>
              <a:latin typeface="Calibri" panose="020F0502020204030204" pitchFamily="34" charset="0"/>
            </a:endParaRPr>
          </a:p>
          <a:p>
            <a:pPr marL="0" lvl="0" indent="0">
              <a:spcBef>
                <a:spcPts val="600"/>
              </a:spcBef>
              <a:spcAft>
                <a:spcPts val="600"/>
              </a:spcAft>
              <a:buNone/>
            </a:pPr>
            <a:endParaRPr lang="en-ZA" sz="2200" dirty="0">
              <a:solidFill>
                <a:srgbClr val="FF0000"/>
              </a:solidFill>
              <a:latin typeface="Calibri" panose="020F0502020204030204" pitchFamily="34" charset="0"/>
            </a:endParaRPr>
          </a:p>
          <a:p>
            <a:pPr marL="0" lvl="0" indent="0">
              <a:spcBef>
                <a:spcPts val="600"/>
              </a:spcBef>
              <a:spcAft>
                <a:spcPts val="600"/>
              </a:spcAft>
              <a:buNone/>
            </a:pPr>
            <a:endParaRPr lang="en-GB" sz="2200" dirty="0">
              <a:solidFill>
                <a:srgbClr val="FF0000"/>
              </a:solidFill>
              <a:latin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45</a:t>
            </a:fld>
            <a:endParaRPr lang="en-US" sz="1400" b="0" dirty="0">
              <a:solidFill>
                <a:schemeClr val="tx1"/>
              </a:solidFill>
              <a:latin typeface="+mn-lt"/>
            </a:endParaRPr>
          </a:p>
        </p:txBody>
      </p:sp>
      <p:sp>
        <p:nvSpPr>
          <p:cNvPr id="4" name="AutoShape 10" descr="Image result for equal t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6" name="Picture 12" descr="Image result for equal t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3240157"/>
            <a:ext cx="953674" cy="95685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214192" y="3303084"/>
            <a:ext cx="2304256" cy="830997"/>
          </a:xfrm>
          <a:prstGeom prst="rect">
            <a:avLst/>
          </a:prstGeom>
          <a:solidFill>
            <a:schemeClr val="accent1">
              <a:lumMod val="50000"/>
            </a:schemeClr>
          </a:solidFill>
        </p:spPr>
        <p:txBody>
          <a:bodyPr wrap="square" rtlCol="0">
            <a:spAutoFit/>
          </a:bodyPr>
          <a:lstStyle/>
          <a:p>
            <a:pPr algn="ctr"/>
            <a:r>
              <a:rPr lang="en-ZA" b="1" dirty="0" smtClean="0">
                <a:solidFill>
                  <a:schemeClr val="bg1"/>
                </a:solidFill>
              </a:rPr>
              <a:t>NPI </a:t>
            </a:r>
          </a:p>
          <a:p>
            <a:pPr algn="ctr"/>
            <a:r>
              <a:rPr lang="en-ZA" b="1" u="sng" dirty="0" smtClean="0">
                <a:solidFill>
                  <a:schemeClr val="bg1"/>
                </a:solidFill>
              </a:rPr>
              <a:t>for Operations</a:t>
            </a:r>
            <a:endParaRPr lang="en-GB" b="1" u="sng" dirty="0">
              <a:solidFill>
                <a:schemeClr val="bg1"/>
              </a:solidFill>
            </a:endParaRPr>
          </a:p>
        </p:txBody>
      </p:sp>
      <p:pic>
        <p:nvPicPr>
          <p:cNvPr id="1038" name="Picture 14" descr="Image result for Payme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589" y="3080730"/>
            <a:ext cx="1900267" cy="1275703"/>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p:cNvCxnSpPr>
            <a:stCxn id="1038" idx="3"/>
            <a:endCxn id="5" idx="1"/>
          </p:cNvCxnSpPr>
          <p:nvPr/>
        </p:nvCxnSpPr>
        <p:spPr bwMode="auto">
          <a:xfrm>
            <a:off x="2212856" y="3718582"/>
            <a:ext cx="1001336" cy="1"/>
          </a:xfrm>
          <a:prstGeom prst="straightConnector1">
            <a:avLst/>
          </a:prstGeom>
          <a:solidFill>
            <a:schemeClr val="accent1"/>
          </a:solidFill>
          <a:ln w="76200" cap="rnd" cmpd="sng" algn="ctr">
            <a:solidFill>
              <a:schemeClr val="accent2"/>
            </a:solidFill>
            <a:prstDash val="solid"/>
            <a:bevel/>
            <a:headEnd type="none" w="med" len="med"/>
            <a:tailEnd type="stealth"/>
          </a:ln>
          <a:effectLst/>
        </p:spPr>
      </p:cxnSp>
      <p:sp>
        <p:nvSpPr>
          <p:cNvPr id="16" name="TextBox 15"/>
          <p:cNvSpPr txBox="1"/>
          <p:nvPr/>
        </p:nvSpPr>
        <p:spPr>
          <a:xfrm>
            <a:off x="6901383" y="3155096"/>
            <a:ext cx="1759496" cy="1200329"/>
          </a:xfrm>
          <a:prstGeom prst="rect">
            <a:avLst/>
          </a:prstGeom>
          <a:solidFill>
            <a:schemeClr val="accent6"/>
          </a:solidFill>
        </p:spPr>
        <p:txBody>
          <a:bodyPr wrap="square" rtlCol="0">
            <a:spAutoFit/>
          </a:bodyPr>
          <a:lstStyle/>
          <a:p>
            <a:pPr algn="ctr"/>
            <a:r>
              <a:rPr lang="en-ZA" b="1" dirty="0" smtClean="0">
                <a:solidFill>
                  <a:schemeClr val="bg1"/>
                </a:solidFill>
              </a:rPr>
              <a:t>Transfers and Subsidies</a:t>
            </a:r>
            <a:endParaRPr lang="en-GB" b="1" dirty="0">
              <a:solidFill>
                <a:schemeClr val="bg1"/>
              </a:solidFill>
            </a:endParaRPr>
          </a:p>
        </p:txBody>
      </p:sp>
    </p:spTree>
    <p:extLst>
      <p:ext uri="{BB962C8B-B14F-4D97-AF65-F5344CB8AC3E}">
        <p14:creationId xmlns:p14="http://schemas.microsoft.com/office/powerpoint/2010/main" val="9644006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dirty="0" smtClean="0"/>
              <a:t>Use of Intermediaries</a:t>
            </a:r>
            <a:endParaRPr lang="en-US" altLang="en-US" sz="2000" dirty="0" smtClean="0">
              <a:latin typeface="Calibri" panose="020F0502020204030204" pitchFamily="34" charset="0"/>
            </a:endParaRPr>
          </a:p>
        </p:txBody>
      </p:sp>
      <p:sp>
        <p:nvSpPr>
          <p:cNvPr id="19459" name="Rectangle 3"/>
          <p:cNvSpPr>
            <a:spLocks noGrp="1" noChangeArrowheads="1"/>
          </p:cNvSpPr>
          <p:nvPr>
            <p:ph type="body" idx="1"/>
          </p:nvPr>
        </p:nvSpPr>
        <p:spPr>
          <a:xfrm>
            <a:off x="251520" y="1149127"/>
            <a:ext cx="8640960" cy="5040560"/>
          </a:xfrm>
        </p:spPr>
        <p:txBody>
          <a:bodyPr/>
          <a:lstStyle/>
          <a:p>
            <a:pPr algn="just">
              <a:spcBef>
                <a:spcPts val="600"/>
              </a:spcBef>
              <a:spcAft>
                <a:spcPts val="600"/>
              </a:spcAft>
              <a:buFont typeface="Arial" panose="020B0604020202020204" pitchFamily="34" charset="0"/>
              <a:buChar char="•"/>
            </a:pPr>
            <a:r>
              <a:rPr lang="en-ZA" sz="2200" dirty="0" smtClean="0">
                <a:latin typeface="Calibri" panose="020F0502020204030204" pitchFamily="34" charset="0"/>
              </a:rPr>
              <a:t>Use </a:t>
            </a:r>
            <a:r>
              <a:rPr lang="en-ZA" sz="2200" dirty="0">
                <a:latin typeface="Calibri" panose="020F0502020204030204" pitchFamily="34" charset="0"/>
              </a:rPr>
              <a:t>of intermediaries to acquire, construct or distribute goods or services to beneficiaries on behalf of the department.  </a:t>
            </a:r>
            <a:endParaRPr lang="en-ZA" sz="2200" dirty="0" smtClean="0">
              <a:latin typeface="Calibri" panose="020F0502020204030204" pitchFamily="34" charset="0"/>
            </a:endParaRPr>
          </a:p>
          <a:p>
            <a:pPr algn="just">
              <a:spcBef>
                <a:spcPts val="600"/>
              </a:spcBef>
              <a:spcAft>
                <a:spcPts val="600"/>
              </a:spcAft>
              <a:buFont typeface="Arial" panose="020B0604020202020204" pitchFamily="34" charset="0"/>
              <a:buChar char="•"/>
            </a:pPr>
            <a:r>
              <a:rPr lang="en-ZA" sz="2200" dirty="0" smtClean="0">
                <a:latin typeface="Calibri" panose="020F0502020204030204" pitchFamily="34" charset="0"/>
              </a:rPr>
              <a:t>Arrangement: appoint intermediary </a:t>
            </a:r>
            <a:r>
              <a:rPr lang="en-ZA" sz="2200" dirty="0">
                <a:latin typeface="Calibri" panose="020F0502020204030204" pitchFamily="34" charset="0"/>
              </a:rPr>
              <a:t>to support departments in achieving the department’s service delivery objectives. </a:t>
            </a:r>
            <a:r>
              <a:rPr lang="en-ZA" sz="2200" dirty="0" smtClean="0">
                <a:latin typeface="Calibri" panose="020F0502020204030204" pitchFamily="34" charset="0"/>
              </a:rPr>
              <a:t>Department retains responsibility to deliver the service.</a:t>
            </a:r>
          </a:p>
          <a:p>
            <a:pPr algn="just">
              <a:spcBef>
                <a:spcPts val="600"/>
              </a:spcBef>
              <a:spcAft>
                <a:spcPts val="600"/>
              </a:spcAft>
              <a:buFont typeface="Arial" panose="020B0604020202020204" pitchFamily="34" charset="0"/>
              <a:buChar char="•"/>
            </a:pPr>
            <a:r>
              <a:rPr lang="en-ZA" sz="2200" dirty="0" smtClean="0">
                <a:latin typeface="Calibri" panose="020F0502020204030204" pitchFamily="34" charset="0"/>
              </a:rPr>
              <a:t>Various intermediaries, for example:</a:t>
            </a:r>
          </a:p>
          <a:p>
            <a:pPr lvl="1" algn="just">
              <a:spcBef>
                <a:spcPts val="600"/>
              </a:spcBef>
              <a:spcAft>
                <a:spcPts val="600"/>
              </a:spcAft>
              <a:buFont typeface="Wingdings" panose="05000000000000000000" pitchFamily="2" charset="2"/>
              <a:buChar char="ü"/>
            </a:pPr>
            <a:r>
              <a:rPr lang="en-ZA" sz="2200" dirty="0" smtClean="0">
                <a:latin typeface="Calibri" panose="020F0502020204030204" pitchFamily="34" charset="0"/>
              </a:rPr>
              <a:t>Service provider</a:t>
            </a:r>
          </a:p>
          <a:p>
            <a:pPr lvl="1" algn="just">
              <a:spcBef>
                <a:spcPts val="600"/>
              </a:spcBef>
              <a:spcAft>
                <a:spcPts val="600"/>
              </a:spcAft>
              <a:buFont typeface="Wingdings" panose="05000000000000000000" pitchFamily="2" charset="2"/>
              <a:buChar char="ü"/>
            </a:pPr>
            <a:r>
              <a:rPr lang="en-ZA" sz="2200" dirty="0" smtClean="0">
                <a:latin typeface="Calibri" panose="020F0502020204030204" pitchFamily="34" charset="0"/>
              </a:rPr>
              <a:t>Agent</a:t>
            </a:r>
          </a:p>
          <a:p>
            <a:pPr lvl="1" algn="just">
              <a:spcBef>
                <a:spcPts val="600"/>
              </a:spcBef>
              <a:spcAft>
                <a:spcPts val="600"/>
              </a:spcAft>
              <a:buFont typeface="Wingdings" panose="05000000000000000000" pitchFamily="2" charset="2"/>
              <a:buChar char="ü"/>
            </a:pPr>
            <a:r>
              <a:rPr lang="en-ZA" sz="2200" dirty="0" smtClean="0">
                <a:latin typeface="Calibri" panose="020F0502020204030204" pitchFamily="34" charset="0"/>
              </a:rPr>
              <a:t>Non-Profit Institution (NPI, own or not own) </a:t>
            </a:r>
          </a:p>
          <a:p>
            <a:pPr lvl="1" algn="just">
              <a:spcBef>
                <a:spcPts val="600"/>
              </a:spcBef>
              <a:spcAft>
                <a:spcPts val="600"/>
              </a:spcAft>
              <a:buFont typeface="Wingdings" panose="05000000000000000000" pitchFamily="2" charset="2"/>
              <a:buChar char="ü"/>
            </a:pPr>
            <a:r>
              <a:rPr lang="en-ZA" sz="2200" dirty="0" smtClean="0">
                <a:latin typeface="Calibri" panose="020F0502020204030204" pitchFamily="34" charset="0"/>
              </a:rPr>
              <a:t>Other government entities (own or not own)</a:t>
            </a:r>
          </a:p>
          <a:p>
            <a:pPr lvl="1" algn="just">
              <a:spcBef>
                <a:spcPts val="600"/>
              </a:spcBef>
              <a:spcAft>
                <a:spcPts val="600"/>
              </a:spcAft>
              <a:buFont typeface="Wingdings" panose="05000000000000000000" pitchFamily="2" charset="2"/>
              <a:buChar char="ü"/>
            </a:pPr>
            <a:r>
              <a:rPr lang="en-ZA" sz="2200" dirty="0" smtClean="0">
                <a:latin typeface="Calibri" panose="020F0502020204030204" pitchFamily="34" charset="0"/>
              </a:rPr>
              <a:t>Other non-governmental entity</a:t>
            </a:r>
          </a:p>
          <a:p>
            <a:pPr algn="just">
              <a:spcBef>
                <a:spcPts val="600"/>
              </a:spcBef>
              <a:spcAft>
                <a:spcPts val="600"/>
              </a:spcAft>
              <a:buFont typeface="Arial" panose="020B0604020202020204" pitchFamily="34" charset="0"/>
              <a:buChar char="•"/>
            </a:pPr>
            <a:endParaRPr lang="en-GB" sz="2800" dirty="0">
              <a:latin typeface="Calibri" panose="020F0502020204030204" pitchFamily="34" charset="0"/>
            </a:endParaRPr>
          </a:p>
          <a:p>
            <a:pPr marL="457200" lvl="1" indent="-457200" algn="just">
              <a:spcBef>
                <a:spcPts val="600"/>
              </a:spcBef>
              <a:spcAft>
                <a:spcPts val="600"/>
              </a:spcAft>
              <a:buNone/>
            </a:pPr>
            <a:endParaRPr lang="en-ZA" i="1" u="sng" dirty="0" smtClean="0">
              <a:latin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46</a:t>
            </a:fld>
            <a:endParaRPr lang="en-US" sz="1400" b="0" dirty="0">
              <a:solidFill>
                <a:schemeClr val="tx1"/>
              </a:solidFill>
              <a:latin typeface="+mn-lt"/>
            </a:endParaRPr>
          </a:p>
        </p:txBody>
      </p:sp>
    </p:spTree>
    <p:extLst>
      <p:ext uri="{BB962C8B-B14F-4D97-AF65-F5344CB8AC3E}">
        <p14:creationId xmlns:p14="http://schemas.microsoft.com/office/powerpoint/2010/main" val="195053555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dirty="0"/>
              <a:t>Use of Intermediaries</a:t>
            </a:r>
            <a:endParaRPr lang="en-US" altLang="en-US" sz="2000" dirty="0" smtClean="0">
              <a:latin typeface="Calibri" panose="020F0502020204030204" pitchFamily="34" charset="0"/>
            </a:endParaRPr>
          </a:p>
        </p:txBody>
      </p:sp>
      <p:sp>
        <p:nvSpPr>
          <p:cNvPr id="19459" name="Rectangle 3"/>
          <p:cNvSpPr>
            <a:spLocks noGrp="1" noChangeArrowheads="1"/>
          </p:cNvSpPr>
          <p:nvPr>
            <p:ph type="body" idx="1"/>
          </p:nvPr>
        </p:nvSpPr>
        <p:spPr>
          <a:xfrm>
            <a:off x="251520" y="1135057"/>
            <a:ext cx="8640960" cy="1934217"/>
          </a:xfrm>
        </p:spPr>
        <p:txBody>
          <a:bodyPr/>
          <a:lstStyle/>
          <a:p>
            <a:pPr algn="just">
              <a:buFont typeface="Arial" panose="020B0604020202020204" pitchFamily="34" charset="0"/>
              <a:buChar char="•"/>
            </a:pPr>
            <a:r>
              <a:rPr lang="en-ZA" sz="2200" dirty="0" smtClean="0">
                <a:latin typeface="Calibri" panose="020F0502020204030204" pitchFamily="34" charset="0"/>
              </a:rPr>
              <a:t>The </a:t>
            </a:r>
            <a:r>
              <a:rPr lang="en-ZA" sz="2200" dirty="0">
                <a:latin typeface="Calibri" panose="020F0502020204030204" pitchFamily="34" charset="0"/>
              </a:rPr>
              <a:t>method utilised in acquiring the goods or services should not change the classification from </a:t>
            </a:r>
            <a:r>
              <a:rPr lang="en-ZA" sz="2200" i="1" dirty="0">
                <a:latin typeface="Calibri" panose="020F0502020204030204" pitchFamily="34" charset="0"/>
              </a:rPr>
              <a:t>goods and services, payments for capital assets</a:t>
            </a:r>
            <a:r>
              <a:rPr lang="en-ZA" sz="2200" dirty="0">
                <a:latin typeface="Calibri" panose="020F0502020204030204" pitchFamily="34" charset="0"/>
              </a:rPr>
              <a:t> to </a:t>
            </a:r>
            <a:r>
              <a:rPr lang="en-ZA" sz="2200" i="1" dirty="0">
                <a:latin typeface="Calibri" panose="020F0502020204030204" pitchFamily="34" charset="0"/>
              </a:rPr>
              <a:t>transfers and subsidies</a:t>
            </a:r>
            <a:r>
              <a:rPr lang="en-ZA" sz="2200" dirty="0">
                <a:latin typeface="Calibri" panose="020F0502020204030204" pitchFamily="34" charset="0"/>
              </a:rPr>
              <a:t>.</a:t>
            </a:r>
          </a:p>
          <a:p>
            <a:pPr algn="just">
              <a:buFont typeface="Arial" panose="020B0604020202020204" pitchFamily="34" charset="0"/>
              <a:buChar char="•"/>
            </a:pPr>
            <a:r>
              <a:rPr lang="en-ZA" sz="2200" dirty="0">
                <a:latin typeface="Calibri" panose="020F0502020204030204" pitchFamily="34" charset="0"/>
              </a:rPr>
              <a:t>Fees paid to intermediaries for execution of tasks required by the department are classified as goods and services.</a:t>
            </a:r>
            <a:endParaRPr lang="en-GB" sz="2200" dirty="0">
              <a:latin typeface="Calibri" panose="020F0502020204030204" pitchFamily="34" charset="0"/>
            </a:endParaRPr>
          </a:p>
          <a:p>
            <a:pPr marL="0" lvl="0" indent="0" algn="just">
              <a:buNone/>
            </a:pPr>
            <a:endParaRPr lang="en-ZA" sz="2200" dirty="0" smtClean="0">
              <a:solidFill>
                <a:srgbClr val="FF0000"/>
              </a:solidFill>
              <a:latin typeface="Calibri" panose="020F0502020204030204" pitchFamily="34" charset="0"/>
            </a:endParaRPr>
          </a:p>
          <a:p>
            <a:pPr marL="0" lvl="0" indent="0" algn="just">
              <a:buNone/>
            </a:pPr>
            <a:endParaRPr lang="en-ZA" sz="2200" dirty="0" smtClean="0">
              <a:solidFill>
                <a:srgbClr val="FF0000"/>
              </a:solidFill>
              <a:latin typeface="Calibri" panose="020F0502020204030204" pitchFamily="34" charset="0"/>
            </a:endParaRPr>
          </a:p>
          <a:p>
            <a:pPr marL="0" lvl="0" indent="0" algn="just">
              <a:buNone/>
            </a:pPr>
            <a:endParaRPr lang="en-ZA" sz="2200" dirty="0">
              <a:solidFill>
                <a:srgbClr val="FF0000"/>
              </a:solidFill>
              <a:latin typeface="Calibri" panose="020F0502020204030204" pitchFamily="34" charset="0"/>
            </a:endParaRPr>
          </a:p>
          <a:p>
            <a:pPr marL="0" lvl="0" indent="0" algn="just">
              <a:buNone/>
            </a:pPr>
            <a:endParaRPr lang="en-ZA" sz="2200" dirty="0">
              <a:solidFill>
                <a:srgbClr val="FF0000"/>
              </a:solidFill>
              <a:latin typeface="Calibri" panose="020F0502020204030204" pitchFamily="34" charset="0"/>
            </a:endParaRPr>
          </a:p>
          <a:p>
            <a:pPr marL="0" lvl="0" indent="0" algn="just">
              <a:buNone/>
            </a:pPr>
            <a:endParaRPr lang="en-GB" sz="2200" dirty="0">
              <a:solidFill>
                <a:srgbClr val="FF0000"/>
              </a:solidFill>
              <a:latin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47</a:t>
            </a:fld>
            <a:endParaRPr lang="en-US" sz="1400" b="0" dirty="0">
              <a:solidFill>
                <a:schemeClr val="tx1"/>
              </a:solidFill>
              <a:latin typeface="+mn-lt"/>
            </a:endParaRPr>
          </a:p>
        </p:txBody>
      </p:sp>
      <p:sp>
        <p:nvSpPr>
          <p:cNvPr id="4" name="AutoShape 10" descr="Image result for equal t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3" name="Group 2"/>
          <p:cNvGrpSpPr/>
          <p:nvPr/>
        </p:nvGrpSpPr>
        <p:grpSpPr>
          <a:xfrm>
            <a:off x="365725" y="3050225"/>
            <a:ext cx="8510167" cy="3139321"/>
            <a:chOff x="307975" y="2793534"/>
            <a:chExt cx="8510167" cy="3139321"/>
          </a:xfrm>
        </p:grpSpPr>
        <p:pic>
          <p:nvPicPr>
            <p:cNvPr id="1036" name="Picture 12" descr="Image result for equal t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4007" y="3884766"/>
              <a:ext cx="953674" cy="95685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610620" y="2793534"/>
              <a:ext cx="3213768" cy="3139321"/>
            </a:xfrm>
            <a:prstGeom prst="rect">
              <a:avLst/>
            </a:prstGeom>
            <a:solidFill>
              <a:schemeClr val="accent1">
                <a:lumMod val="50000"/>
              </a:schemeClr>
            </a:solidFill>
          </p:spPr>
          <p:txBody>
            <a:bodyPr wrap="square" rtlCol="0">
              <a:spAutoFit/>
            </a:bodyPr>
            <a:lstStyle/>
            <a:p>
              <a:pPr marL="342900" indent="-342900">
                <a:buFont typeface="Arial" panose="020B0604020202020204" pitchFamily="34" charset="0"/>
                <a:buChar char="•"/>
              </a:pPr>
              <a:r>
                <a:rPr lang="en-ZA" sz="1800" b="1" dirty="0">
                  <a:solidFill>
                    <a:schemeClr val="bg1"/>
                  </a:solidFill>
                </a:rPr>
                <a:t>Service provider</a:t>
              </a:r>
            </a:p>
            <a:p>
              <a:pPr marL="342900" indent="-342900">
                <a:buFont typeface="Arial" panose="020B0604020202020204" pitchFamily="34" charset="0"/>
                <a:buChar char="•"/>
              </a:pPr>
              <a:r>
                <a:rPr lang="en-ZA" sz="1800" b="1" dirty="0">
                  <a:solidFill>
                    <a:schemeClr val="bg1"/>
                  </a:solidFill>
                </a:rPr>
                <a:t>Agent</a:t>
              </a:r>
            </a:p>
            <a:p>
              <a:pPr marL="342900" indent="-342900">
                <a:buFont typeface="Arial" panose="020B0604020202020204" pitchFamily="34" charset="0"/>
                <a:buChar char="•"/>
              </a:pPr>
              <a:r>
                <a:rPr lang="en-ZA" sz="1800" b="1" dirty="0">
                  <a:solidFill>
                    <a:schemeClr val="bg1"/>
                  </a:solidFill>
                </a:rPr>
                <a:t>Non-Profit Institution (NPI, own or not own) </a:t>
              </a:r>
            </a:p>
            <a:p>
              <a:pPr marL="342900" indent="-342900">
                <a:buFont typeface="Arial" panose="020B0604020202020204" pitchFamily="34" charset="0"/>
                <a:buChar char="•"/>
              </a:pPr>
              <a:r>
                <a:rPr lang="en-ZA" sz="1800" b="1" dirty="0">
                  <a:solidFill>
                    <a:schemeClr val="bg1"/>
                  </a:solidFill>
                </a:rPr>
                <a:t>Other government entities (own or not own)</a:t>
              </a:r>
            </a:p>
            <a:p>
              <a:pPr marL="342900" indent="-342900">
                <a:buFont typeface="Arial" panose="020B0604020202020204" pitchFamily="34" charset="0"/>
                <a:buChar char="•"/>
              </a:pPr>
              <a:r>
                <a:rPr lang="en-ZA" sz="1800" b="1" dirty="0">
                  <a:solidFill>
                    <a:schemeClr val="bg1"/>
                  </a:solidFill>
                </a:rPr>
                <a:t>Other non-governmental entity</a:t>
              </a:r>
            </a:p>
            <a:p>
              <a:pPr algn="ctr"/>
              <a:r>
                <a:rPr lang="en-ZA" sz="1800" b="1" u="sng" dirty="0" smtClean="0">
                  <a:solidFill>
                    <a:schemeClr val="bg1"/>
                  </a:solidFill>
                </a:rPr>
                <a:t>for delivering services on behalf of the department</a:t>
              </a:r>
              <a:endParaRPr lang="en-GB" sz="1800" b="1" u="sng" dirty="0">
                <a:solidFill>
                  <a:schemeClr val="bg1"/>
                </a:solidFill>
              </a:endParaRPr>
            </a:p>
          </p:txBody>
        </p:sp>
        <p:pic>
          <p:nvPicPr>
            <p:cNvPr id="1038" name="Picture 14" descr="Image result for Payme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7975" y="3725342"/>
              <a:ext cx="1900267" cy="1275703"/>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p:cNvCxnSpPr>
              <a:stCxn id="1038" idx="3"/>
              <a:endCxn id="5" idx="1"/>
            </p:cNvCxnSpPr>
            <p:nvPr/>
          </p:nvCxnSpPr>
          <p:spPr bwMode="auto">
            <a:xfrm>
              <a:off x="2208242" y="4363194"/>
              <a:ext cx="402378" cy="1"/>
            </a:xfrm>
            <a:prstGeom prst="straightConnector1">
              <a:avLst/>
            </a:prstGeom>
            <a:solidFill>
              <a:schemeClr val="accent1"/>
            </a:solidFill>
            <a:ln w="76200" cap="rnd" cmpd="sng" algn="ctr">
              <a:solidFill>
                <a:schemeClr val="accent2"/>
              </a:solidFill>
              <a:prstDash val="solid"/>
              <a:bevel/>
              <a:headEnd type="none" w="med" len="med"/>
              <a:tailEnd type="stealth"/>
            </a:ln>
            <a:effectLst/>
          </p:spPr>
        </p:cxnSp>
        <p:sp>
          <p:nvSpPr>
            <p:cNvPr id="16" name="TextBox 15"/>
            <p:cNvSpPr txBox="1"/>
            <p:nvPr/>
          </p:nvSpPr>
          <p:spPr>
            <a:xfrm>
              <a:off x="6934200" y="3209030"/>
              <a:ext cx="1883942" cy="2308324"/>
            </a:xfrm>
            <a:prstGeom prst="rect">
              <a:avLst/>
            </a:prstGeom>
            <a:solidFill>
              <a:schemeClr val="accent6"/>
            </a:solidFill>
          </p:spPr>
          <p:txBody>
            <a:bodyPr wrap="square" rtlCol="0">
              <a:spAutoFit/>
            </a:bodyPr>
            <a:lstStyle/>
            <a:p>
              <a:pPr algn="ctr"/>
              <a:r>
                <a:rPr lang="en-ZA" b="1" dirty="0" smtClean="0">
                  <a:solidFill>
                    <a:schemeClr val="bg1"/>
                  </a:solidFill>
                </a:rPr>
                <a:t>Goods and services OR </a:t>
              </a:r>
              <a:r>
                <a:rPr lang="en-ZA" b="1" dirty="0">
                  <a:solidFill>
                    <a:schemeClr val="bg1"/>
                  </a:solidFill>
                </a:rPr>
                <a:t>P</a:t>
              </a:r>
              <a:r>
                <a:rPr lang="en-ZA" b="1" dirty="0" smtClean="0">
                  <a:solidFill>
                    <a:schemeClr val="bg1"/>
                  </a:solidFill>
                </a:rPr>
                <a:t>ayments for Capital Assets</a:t>
              </a:r>
              <a:endParaRPr lang="en-GB" b="1" dirty="0">
                <a:solidFill>
                  <a:schemeClr val="bg1"/>
                </a:solidFill>
              </a:endParaRPr>
            </a:p>
          </p:txBody>
        </p:sp>
      </p:grpSp>
    </p:spTree>
    <p:extLst>
      <p:ext uri="{BB962C8B-B14F-4D97-AF65-F5344CB8AC3E}">
        <p14:creationId xmlns:p14="http://schemas.microsoft.com/office/powerpoint/2010/main" val="20302516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dirty="0" smtClean="0"/>
              <a:t>Decision tree</a:t>
            </a:r>
            <a:endParaRPr lang="en-US" altLang="en-US" sz="2000" dirty="0" smtClean="0">
              <a:latin typeface="Calibri" panose="020F0502020204030204" pitchFamily="34" charset="0"/>
            </a:endParaRPr>
          </a:p>
        </p:txBody>
      </p:sp>
      <p:pic>
        <p:nvPicPr>
          <p:cNvPr id="3" name="Picture 2"/>
          <p:cNvPicPr>
            <a:picLocks noChangeAspect="1"/>
          </p:cNvPicPr>
          <p:nvPr/>
        </p:nvPicPr>
        <p:blipFill rotWithShape="1">
          <a:blip r:embed="rId3"/>
          <a:srcRect l="26818" t="23230" r="26325" b="11367"/>
          <a:stretch/>
        </p:blipFill>
        <p:spPr>
          <a:xfrm>
            <a:off x="361628" y="1246737"/>
            <a:ext cx="8424936" cy="5062583"/>
          </a:xfrm>
          <a:prstGeom prst="rect">
            <a:avLst/>
          </a:prstGeom>
        </p:spPr>
      </p:pic>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r>
              <a:rPr lang="en-ZA" i="1" u="sng" dirty="0" smtClean="0"/>
              <a:t> </a:t>
            </a: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48</a:t>
            </a:fld>
            <a:endParaRPr lang="en-US" sz="1400" b="0" dirty="0">
              <a:solidFill>
                <a:schemeClr val="tx1"/>
              </a:solidFill>
              <a:latin typeface="+mn-lt"/>
            </a:endParaRPr>
          </a:p>
        </p:txBody>
      </p:sp>
    </p:spTree>
    <p:extLst>
      <p:ext uri="{BB962C8B-B14F-4D97-AF65-F5344CB8AC3E}">
        <p14:creationId xmlns:p14="http://schemas.microsoft.com/office/powerpoint/2010/main" val="292193183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12"/>
          <p:cNvSpPr>
            <a:spLocks noGrp="1" noChangeArrowheads="1"/>
          </p:cNvSpPr>
          <p:nvPr>
            <p:ph type="ctrTitle"/>
          </p:nvPr>
        </p:nvSpPr>
        <p:spPr>
          <a:xfrm>
            <a:off x="533400" y="2204864"/>
            <a:ext cx="7940675" cy="1240805"/>
          </a:xfrm>
          <a:noFill/>
        </p:spPr>
        <p:txBody>
          <a:bodyPr/>
          <a:lstStyle/>
          <a:p>
            <a:pPr algn="ctr" eaLnBrk="1" hangingPunct="1"/>
            <a:r>
              <a:rPr lang="en-ZA" altLang="en-US" sz="2500" b="1" dirty="0" smtClean="0"/>
              <a:t/>
            </a:r>
            <a:br>
              <a:rPr lang="en-ZA" altLang="en-US" sz="2500" b="1" dirty="0" smtClean="0"/>
            </a:br>
            <a:r>
              <a:rPr lang="en-ZA" altLang="en-US" sz="4800" b="1" dirty="0" smtClean="0">
                <a:latin typeface="Calibri" panose="020F0502020204030204" pitchFamily="34" charset="0"/>
              </a:rPr>
              <a:t>Thank you</a:t>
            </a:r>
            <a:endParaRPr lang="en-US" altLang="en-US" sz="4800" dirty="0" smtClean="0">
              <a:latin typeface="Calibri" panose="020F0502020204030204" pitchFamily="34" charset="0"/>
            </a:endParaRPr>
          </a:p>
        </p:txBody>
      </p:sp>
      <p:sp>
        <p:nvSpPr>
          <p:cNvPr id="14341" name="Rectangle 14"/>
          <p:cNvSpPr>
            <a:spLocks noChangeArrowheads="1"/>
          </p:cNvSpPr>
          <p:nvPr/>
        </p:nvSpPr>
        <p:spPr bwMode="auto">
          <a:xfrm>
            <a:off x="777875" y="45481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itchFamily="34" charset="0"/>
                <a:ea typeface="Osaka" pitchFamily="1" charset="-128"/>
              </a:defRPr>
            </a:lvl1pPr>
            <a:lvl2pPr marL="742950" indent="-285750">
              <a:spcBef>
                <a:spcPct val="20000"/>
              </a:spcBef>
              <a:buChar char="–"/>
              <a:defRPr sz="2000">
                <a:solidFill>
                  <a:schemeClr val="tx1"/>
                </a:solidFill>
                <a:latin typeface="Arial" pitchFamily="34" charset="0"/>
                <a:ea typeface="Osaka" pitchFamily="1" charset="-128"/>
              </a:defRPr>
            </a:lvl2pPr>
            <a:lvl3pPr marL="1143000" indent="-228600">
              <a:spcBef>
                <a:spcPct val="20000"/>
              </a:spcBef>
              <a:buChar char="•"/>
              <a:defRPr sz="2000">
                <a:solidFill>
                  <a:schemeClr val="tx1"/>
                </a:solidFill>
                <a:latin typeface="Arial" pitchFamily="34" charset="0"/>
                <a:ea typeface="Osaka" pitchFamily="1" charset="-128"/>
              </a:defRPr>
            </a:lvl3pPr>
            <a:lvl4pPr marL="1600200" indent="-228600">
              <a:spcBef>
                <a:spcPct val="20000"/>
              </a:spcBef>
              <a:buChar char="–"/>
              <a:defRPr sz="2000">
                <a:solidFill>
                  <a:schemeClr val="tx1"/>
                </a:solidFill>
                <a:latin typeface="Arial" pitchFamily="34" charset="0"/>
                <a:ea typeface="Osaka" pitchFamily="1" charset="-128"/>
              </a:defRPr>
            </a:lvl4pPr>
            <a:lvl5pPr marL="2057400" indent="-228600">
              <a:spcBef>
                <a:spcPct val="20000"/>
              </a:spcBef>
              <a:buChar char="»"/>
              <a:defRPr sz="2000">
                <a:solidFill>
                  <a:schemeClr val="tx1"/>
                </a:solidFill>
                <a:latin typeface="Arial"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9pPr>
          </a:lstStyle>
          <a:p>
            <a:pPr algn="r" eaLnBrk="1" hangingPunct="1">
              <a:buFontTx/>
              <a:buNone/>
            </a:pPr>
            <a:endParaRPr lang="en-US" altLang="en-US" sz="1000">
              <a:solidFill>
                <a:schemeClr val="bg1"/>
              </a:solidFill>
            </a:endParaRPr>
          </a:p>
        </p:txBody>
      </p:sp>
    </p:spTree>
    <p:extLst>
      <p:ext uri="{BB962C8B-B14F-4D97-AF65-F5344CB8AC3E}">
        <p14:creationId xmlns:p14="http://schemas.microsoft.com/office/powerpoint/2010/main" val="339630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12"/>
          <p:cNvSpPr>
            <a:spLocks noGrp="1" noChangeArrowheads="1"/>
          </p:cNvSpPr>
          <p:nvPr>
            <p:ph type="ctrTitle"/>
          </p:nvPr>
        </p:nvSpPr>
        <p:spPr>
          <a:xfrm>
            <a:off x="533400" y="2204864"/>
            <a:ext cx="7940675" cy="1240805"/>
          </a:xfrm>
          <a:noFill/>
        </p:spPr>
        <p:txBody>
          <a:bodyPr/>
          <a:lstStyle/>
          <a:p>
            <a:pPr algn="ctr" eaLnBrk="1" hangingPunct="1"/>
            <a:r>
              <a:rPr lang="en-ZA" altLang="en-US" sz="2500" b="1" dirty="0" smtClean="0"/>
              <a:t/>
            </a:r>
            <a:br>
              <a:rPr lang="en-ZA" altLang="en-US" sz="2500" b="1" dirty="0" smtClean="0"/>
            </a:br>
            <a:r>
              <a:rPr lang="en-ZA" altLang="en-US" sz="4800" b="1" dirty="0" smtClean="0">
                <a:latin typeface="Calibri" panose="020F0502020204030204" pitchFamily="34" charset="0"/>
              </a:rPr>
              <a:t>Key Updates to the MCS</a:t>
            </a:r>
            <a:endParaRPr lang="en-US" altLang="en-US" sz="4800" dirty="0" smtClean="0">
              <a:latin typeface="Calibri" panose="020F0502020204030204" pitchFamily="34" charset="0"/>
            </a:endParaRPr>
          </a:p>
        </p:txBody>
      </p:sp>
      <p:sp>
        <p:nvSpPr>
          <p:cNvPr id="14341" name="Rectangle 14"/>
          <p:cNvSpPr>
            <a:spLocks noChangeArrowheads="1"/>
          </p:cNvSpPr>
          <p:nvPr/>
        </p:nvSpPr>
        <p:spPr bwMode="auto">
          <a:xfrm>
            <a:off x="777875" y="45481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itchFamily="34" charset="0"/>
                <a:ea typeface="Osaka" pitchFamily="1" charset="-128"/>
              </a:defRPr>
            </a:lvl1pPr>
            <a:lvl2pPr marL="742950" indent="-285750">
              <a:spcBef>
                <a:spcPct val="20000"/>
              </a:spcBef>
              <a:buChar char="–"/>
              <a:defRPr sz="2000">
                <a:solidFill>
                  <a:schemeClr val="tx1"/>
                </a:solidFill>
                <a:latin typeface="Arial" pitchFamily="34" charset="0"/>
                <a:ea typeface="Osaka" pitchFamily="1" charset="-128"/>
              </a:defRPr>
            </a:lvl2pPr>
            <a:lvl3pPr marL="1143000" indent="-228600">
              <a:spcBef>
                <a:spcPct val="20000"/>
              </a:spcBef>
              <a:buChar char="•"/>
              <a:defRPr sz="2000">
                <a:solidFill>
                  <a:schemeClr val="tx1"/>
                </a:solidFill>
                <a:latin typeface="Arial" pitchFamily="34" charset="0"/>
                <a:ea typeface="Osaka" pitchFamily="1" charset="-128"/>
              </a:defRPr>
            </a:lvl3pPr>
            <a:lvl4pPr marL="1600200" indent="-228600">
              <a:spcBef>
                <a:spcPct val="20000"/>
              </a:spcBef>
              <a:buChar char="–"/>
              <a:defRPr sz="2000">
                <a:solidFill>
                  <a:schemeClr val="tx1"/>
                </a:solidFill>
                <a:latin typeface="Arial" pitchFamily="34" charset="0"/>
                <a:ea typeface="Osaka" pitchFamily="1" charset="-128"/>
              </a:defRPr>
            </a:lvl4pPr>
            <a:lvl5pPr marL="2057400" indent="-228600">
              <a:spcBef>
                <a:spcPct val="20000"/>
              </a:spcBef>
              <a:buChar char="»"/>
              <a:defRPr sz="2000">
                <a:solidFill>
                  <a:schemeClr val="tx1"/>
                </a:solidFill>
                <a:latin typeface="Arial"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9pPr>
          </a:lstStyle>
          <a:p>
            <a:pPr algn="r" eaLnBrk="1" hangingPunct="1">
              <a:buFontTx/>
              <a:buNone/>
            </a:pPr>
            <a:endParaRPr lang="en-US" altLang="en-US" sz="1000">
              <a:solidFill>
                <a:schemeClr val="bg1"/>
              </a:solidFill>
            </a:endParaRPr>
          </a:p>
        </p:txBody>
      </p:sp>
    </p:spTree>
    <p:extLst>
      <p:ext uri="{BB962C8B-B14F-4D97-AF65-F5344CB8AC3E}">
        <p14:creationId xmlns:p14="http://schemas.microsoft.com/office/powerpoint/2010/main" val="18036616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MCS Chapters</a:t>
            </a:r>
            <a:endParaRPr lang="en-US" altLang="en-US" dirty="0" smtClean="0">
              <a:latin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6</a:t>
            </a:fld>
            <a:endParaRPr lang="en-US" sz="1400" b="0" dirty="0">
              <a:solidFill>
                <a:schemeClr val="tx1"/>
              </a:solidFill>
              <a:latin typeface="+mn-lt"/>
            </a:endParaRPr>
          </a:p>
        </p:txBody>
      </p:sp>
      <p:sp>
        <p:nvSpPr>
          <p:cNvPr id="6" name="Rectangle 3"/>
          <p:cNvSpPr>
            <a:spLocks noGrp="1" noChangeArrowheads="1"/>
          </p:cNvSpPr>
          <p:nvPr>
            <p:ph idx="1"/>
          </p:nvPr>
        </p:nvSpPr>
        <p:spPr>
          <a:xfrm>
            <a:off x="107504" y="1327529"/>
            <a:ext cx="4359949" cy="4770537"/>
          </a:xfrm>
          <a:ln w="76200">
            <a:solidFill>
              <a:schemeClr val="accent5">
                <a:lumMod val="75000"/>
              </a:schemeClr>
            </a:solidFill>
          </a:ln>
        </p:spPr>
        <p:txBody>
          <a:bodyPr/>
          <a:lstStyle/>
          <a:p>
            <a:pPr marL="457200" lvl="0" indent="-457200">
              <a:spcBef>
                <a:spcPts val="0"/>
              </a:spcBef>
              <a:spcAft>
                <a:spcPts val="600"/>
              </a:spcAft>
              <a:buFont typeface="+mj-lt"/>
              <a:buAutoNum type="arabicPeriod"/>
            </a:pPr>
            <a:r>
              <a:rPr lang="en-ZA" sz="2200" dirty="0"/>
              <a:t>Preface to the </a:t>
            </a:r>
            <a:r>
              <a:rPr lang="en-ZA" sz="2200" dirty="0" smtClean="0"/>
              <a:t>MCS</a:t>
            </a:r>
            <a:endParaRPr lang="en-ZA" sz="2200" dirty="0"/>
          </a:p>
          <a:p>
            <a:pPr marL="457200" lvl="0" indent="-457200">
              <a:spcBef>
                <a:spcPts val="0"/>
              </a:spcBef>
              <a:spcAft>
                <a:spcPts val="600"/>
              </a:spcAft>
              <a:buFont typeface="+mj-lt"/>
              <a:buAutoNum type="arabicPeriod"/>
            </a:pPr>
            <a:r>
              <a:rPr lang="en-ZA" sz="2200" dirty="0"/>
              <a:t>Concepts and Principles </a:t>
            </a:r>
          </a:p>
          <a:p>
            <a:pPr marL="457200" lvl="0" indent="-457200">
              <a:spcBef>
                <a:spcPts val="0"/>
              </a:spcBef>
              <a:spcAft>
                <a:spcPts val="600"/>
              </a:spcAft>
              <a:buFont typeface="+mj-lt"/>
              <a:buAutoNum type="arabicPeriod"/>
            </a:pPr>
            <a:r>
              <a:rPr lang="en-ZA" sz="2200" dirty="0"/>
              <a:t>Financial Statement Presentation </a:t>
            </a:r>
          </a:p>
          <a:p>
            <a:pPr marL="457200" lvl="0" indent="-457200">
              <a:spcBef>
                <a:spcPts val="0"/>
              </a:spcBef>
              <a:spcAft>
                <a:spcPts val="600"/>
              </a:spcAft>
              <a:buFont typeface="+mj-lt"/>
              <a:buAutoNum type="arabicPeriod"/>
            </a:pPr>
            <a:r>
              <a:rPr lang="en-ZA" sz="2200" dirty="0"/>
              <a:t>Accounting Policies, Estimates and Errors </a:t>
            </a:r>
          </a:p>
          <a:p>
            <a:pPr marL="457200" lvl="0" indent="-457200">
              <a:spcBef>
                <a:spcPts val="0"/>
              </a:spcBef>
              <a:spcAft>
                <a:spcPts val="600"/>
              </a:spcAft>
              <a:buFont typeface="+mj-lt"/>
              <a:buAutoNum type="arabicPeriod"/>
            </a:pPr>
            <a:r>
              <a:rPr lang="en-ZA" sz="2200" dirty="0"/>
              <a:t>Appropriation Statement </a:t>
            </a:r>
          </a:p>
          <a:p>
            <a:pPr marL="457200" lvl="0" indent="-457200">
              <a:spcBef>
                <a:spcPts val="0"/>
              </a:spcBef>
              <a:spcAft>
                <a:spcPts val="600"/>
              </a:spcAft>
              <a:buFont typeface="+mj-lt"/>
              <a:buAutoNum type="arabicPeriod"/>
            </a:pPr>
            <a:r>
              <a:rPr lang="en-ZA" sz="2200" dirty="0"/>
              <a:t>Cash Flow Statement </a:t>
            </a:r>
          </a:p>
          <a:p>
            <a:pPr marL="457200" lvl="0" indent="-457200">
              <a:spcBef>
                <a:spcPts val="0"/>
              </a:spcBef>
              <a:spcAft>
                <a:spcPts val="600"/>
              </a:spcAft>
              <a:buFont typeface="+mj-lt"/>
              <a:buAutoNum type="arabicPeriod"/>
            </a:pPr>
            <a:r>
              <a:rPr lang="en-ZA" sz="2200" dirty="0"/>
              <a:t>Revenue </a:t>
            </a:r>
          </a:p>
          <a:p>
            <a:pPr marL="457200" lvl="0" indent="-457200">
              <a:spcBef>
                <a:spcPts val="0"/>
              </a:spcBef>
              <a:spcAft>
                <a:spcPts val="600"/>
              </a:spcAft>
              <a:buFont typeface="+mj-lt"/>
              <a:buAutoNum type="arabicPeriod"/>
            </a:pPr>
            <a:r>
              <a:rPr lang="en-ZA" sz="2200" dirty="0"/>
              <a:t>Expenditure </a:t>
            </a:r>
            <a:endParaRPr lang="en-ZA" sz="2200" dirty="0" smtClean="0"/>
          </a:p>
          <a:p>
            <a:pPr marL="457200" indent="-457200">
              <a:spcBef>
                <a:spcPts val="0"/>
              </a:spcBef>
              <a:spcAft>
                <a:spcPts val="600"/>
              </a:spcAft>
              <a:buFont typeface="+mj-lt"/>
              <a:buAutoNum type="arabicPeriod"/>
            </a:pPr>
            <a:r>
              <a:rPr lang="en-ZA" sz="2200" dirty="0"/>
              <a:t>General Departmental A &amp; </a:t>
            </a:r>
            <a:r>
              <a:rPr lang="en-ZA" sz="2200" dirty="0" smtClean="0"/>
              <a:t>L</a:t>
            </a:r>
            <a:endParaRPr lang="en-ZA" sz="2200" dirty="0"/>
          </a:p>
          <a:p>
            <a:pPr marL="0" indent="0">
              <a:spcBef>
                <a:spcPts val="600"/>
              </a:spcBef>
              <a:spcAft>
                <a:spcPts val="600"/>
              </a:spcAft>
              <a:buNone/>
            </a:pPr>
            <a:endParaRPr lang="en-ZA" altLang="en-US" dirty="0" smtClean="0"/>
          </a:p>
        </p:txBody>
      </p:sp>
      <p:sp>
        <p:nvSpPr>
          <p:cNvPr id="7" name="Rectangle 6"/>
          <p:cNvSpPr/>
          <p:nvPr/>
        </p:nvSpPr>
        <p:spPr>
          <a:xfrm>
            <a:off x="4499992" y="1327530"/>
            <a:ext cx="4502571" cy="4770537"/>
          </a:xfrm>
          <a:prstGeom prst="rect">
            <a:avLst/>
          </a:prstGeom>
          <a:ln w="76200">
            <a:solidFill>
              <a:schemeClr val="accent5">
                <a:lumMod val="75000"/>
              </a:schemeClr>
            </a:solidFill>
          </a:ln>
        </p:spPr>
        <p:txBody>
          <a:bodyPr wrap="square">
            <a:spAutoFit/>
          </a:bodyPr>
          <a:lstStyle/>
          <a:p>
            <a:pPr lvl="0">
              <a:spcBef>
                <a:spcPts val="0"/>
              </a:spcBef>
              <a:spcAft>
                <a:spcPts val="600"/>
              </a:spcAft>
            </a:pPr>
            <a:r>
              <a:rPr lang="en-ZA" sz="2200" dirty="0" smtClean="0">
                <a:latin typeface="+mn-lt"/>
                <a:ea typeface="+mn-ea"/>
              </a:rPr>
              <a:t>10. Treasury </a:t>
            </a:r>
            <a:r>
              <a:rPr lang="en-ZA" sz="2200" dirty="0">
                <a:latin typeface="+mn-lt"/>
                <a:ea typeface="+mn-ea"/>
              </a:rPr>
              <a:t>Financial Instruments </a:t>
            </a:r>
          </a:p>
          <a:p>
            <a:pPr lvl="0">
              <a:spcBef>
                <a:spcPts val="0"/>
              </a:spcBef>
              <a:spcAft>
                <a:spcPts val="600"/>
              </a:spcAft>
            </a:pPr>
            <a:r>
              <a:rPr lang="en-ZA" sz="2200" dirty="0" smtClean="0">
                <a:latin typeface="+mn-lt"/>
                <a:ea typeface="+mn-ea"/>
              </a:rPr>
              <a:t>11. Capital </a:t>
            </a:r>
            <a:r>
              <a:rPr lang="en-ZA" sz="2200" dirty="0">
                <a:latin typeface="+mn-lt"/>
                <a:ea typeface="+mn-ea"/>
              </a:rPr>
              <a:t>Assets </a:t>
            </a:r>
            <a:endParaRPr lang="en-ZA" sz="2200" dirty="0" smtClean="0">
              <a:latin typeface="+mn-lt"/>
              <a:ea typeface="+mn-ea"/>
            </a:endParaRPr>
          </a:p>
          <a:p>
            <a:pPr lvl="0">
              <a:spcBef>
                <a:spcPts val="0"/>
              </a:spcBef>
              <a:spcAft>
                <a:spcPts val="600"/>
              </a:spcAft>
            </a:pPr>
            <a:r>
              <a:rPr lang="en-ZA" sz="2200" dirty="0" smtClean="0">
                <a:latin typeface="+mn-lt"/>
                <a:ea typeface="+mn-ea"/>
              </a:rPr>
              <a:t>12. Inventory</a:t>
            </a:r>
            <a:endParaRPr lang="en-ZA" sz="2200" dirty="0">
              <a:latin typeface="+mn-lt"/>
              <a:ea typeface="+mn-ea"/>
            </a:endParaRPr>
          </a:p>
          <a:p>
            <a:pPr lvl="0">
              <a:spcBef>
                <a:spcPts val="0"/>
              </a:spcBef>
              <a:spcAft>
                <a:spcPts val="600"/>
              </a:spcAft>
            </a:pPr>
            <a:r>
              <a:rPr lang="en-ZA" sz="2200" dirty="0" smtClean="0">
                <a:latin typeface="+mn-lt"/>
                <a:ea typeface="+mn-ea"/>
              </a:rPr>
              <a:t>13. Leases </a:t>
            </a:r>
            <a:endParaRPr lang="en-ZA" sz="2200" dirty="0">
              <a:latin typeface="+mn-lt"/>
              <a:ea typeface="+mn-ea"/>
            </a:endParaRPr>
          </a:p>
          <a:p>
            <a:pPr lvl="0">
              <a:spcBef>
                <a:spcPts val="0"/>
              </a:spcBef>
              <a:spcAft>
                <a:spcPts val="600"/>
              </a:spcAft>
            </a:pPr>
            <a:r>
              <a:rPr lang="en-ZA" sz="2200" dirty="0" smtClean="0">
                <a:latin typeface="+mn-lt"/>
                <a:ea typeface="+mn-ea"/>
              </a:rPr>
              <a:t>14. Provisions </a:t>
            </a:r>
            <a:r>
              <a:rPr lang="en-ZA" sz="2200" dirty="0">
                <a:latin typeface="+mn-lt"/>
                <a:ea typeface="+mn-ea"/>
              </a:rPr>
              <a:t>and </a:t>
            </a:r>
            <a:r>
              <a:rPr lang="en-ZA" sz="2200" dirty="0" smtClean="0">
                <a:latin typeface="+mn-lt"/>
                <a:ea typeface="+mn-ea"/>
              </a:rPr>
              <a:t>Contingents</a:t>
            </a:r>
          </a:p>
          <a:p>
            <a:pPr lvl="0">
              <a:spcBef>
                <a:spcPts val="0"/>
              </a:spcBef>
              <a:spcAft>
                <a:spcPts val="600"/>
              </a:spcAft>
            </a:pPr>
            <a:r>
              <a:rPr lang="en-ZA" sz="2200" dirty="0" smtClean="0">
                <a:latin typeface="+mn-lt"/>
                <a:ea typeface="+mn-ea"/>
              </a:rPr>
              <a:t>15. Related </a:t>
            </a:r>
            <a:r>
              <a:rPr lang="en-ZA" sz="2200" dirty="0">
                <a:latin typeface="+mn-lt"/>
                <a:ea typeface="+mn-ea"/>
              </a:rPr>
              <a:t>Party </a:t>
            </a:r>
            <a:r>
              <a:rPr lang="en-ZA" sz="2200" dirty="0" smtClean="0">
                <a:latin typeface="+mn-lt"/>
                <a:ea typeface="+mn-ea"/>
              </a:rPr>
              <a:t>Disclosures</a:t>
            </a:r>
          </a:p>
          <a:p>
            <a:pPr lvl="0">
              <a:spcBef>
                <a:spcPts val="0"/>
              </a:spcBef>
              <a:spcAft>
                <a:spcPts val="600"/>
              </a:spcAft>
            </a:pPr>
            <a:r>
              <a:rPr lang="en-ZA" sz="2200" dirty="0" smtClean="0">
                <a:latin typeface="+mn-lt"/>
                <a:ea typeface="+mn-ea"/>
              </a:rPr>
              <a:t>16. Agent-Principal Disclosures</a:t>
            </a:r>
          </a:p>
          <a:p>
            <a:pPr lvl="0">
              <a:spcBef>
                <a:spcPts val="0"/>
              </a:spcBef>
              <a:spcAft>
                <a:spcPts val="600"/>
              </a:spcAft>
            </a:pPr>
            <a:r>
              <a:rPr lang="en-ZA" sz="2200" dirty="0" smtClean="0">
                <a:latin typeface="+mn-lt"/>
                <a:ea typeface="+mn-ea"/>
              </a:rPr>
              <a:t>17. Events </a:t>
            </a:r>
            <a:r>
              <a:rPr lang="en-ZA" sz="2200" dirty="0">
                <a:latin typeface="+mn-lt"/>
                <a:ea typeface="+mn-ea"/>
              </a:rPr>
              <a:t>after the Reporting </a:t>
            </a:r>
            <a:r>
              <a:rPr lang="en-ZA" sz="2200" dirty="0" smtClean="0">
                <a:latin typeface="+mn-lt"/>
                <a:ea typeface="+mn-ea"/>
              </a:rPr>
              <a:t>Date</a:t>
            </a:r>
          </a:p>
          <a:p>
            <a:pPr lvl="0">
              <a:spcBef>
                <a:spcPts val="0"/>
              </a:spcBef>
              <a:spcAft>
                <a:spcPts val="600"/>
              </a:spcAft>
              <a:tabLst>
                <a:tab pos="542925" algn="l"/>
                <a:tab pos="628650" algn="l"/>
              </a:tabLst>
            </a:pPr>
            <a:r>
              <a:rPr lang="en-ZA" sz="2200" dirty="0" smtClean="0">
                <a:latin typeface="+mn-lt"/>
                <a:ea typeface="+mn-ea"/>
              </a:rPr>
              <a:t>18. Consolidated </a:t>
            </a:r>
            <a:r>
              <a:rPr lang="en-ZA" sz="2200" dirty="0">
                <a:latin typeface="+mn-lt"/>
                <a:ea typeface="+mn-ea"/>
              </a:rPr>
              <a:t>Financial </a:t>
            </a:r>
            <a:r>
              <a:rPr lang="en-ZA" sz="2200" dirty="0" smtClean="0">
                <a:latin typeface="+mn-lt"/>
                <a:ea typeface="+mn-ea"/>
              </a:rPr>
              <a:t>	Statements</a:t>
            </a:r>
          </a:p>
          <a:p>
            <a:pPr lvl="0">
              <a:spcBef>
                <a:spcPts val="600"/>
              </a:spcBef>
              <a:spcAft>
                <a:spcPts val="600"/>
              </a:spcAft>
              <a:tabLst>
                <a:tab pos="542925" algn="l"/>
                <a:tab pos="628650" algn="l"/>
              </a:tabLst>
            </a:pPr>
            <a:endParaRPr lang="en-ZA" sz="1200" dirty="0">
              <a:latin typeface="+mn-lt"/>
              <a:ea typeface="+mn-ea"/>
            </a:endParaRPr>
          </a:p>
        </p:txBody>
      </p:sp>
    </p:spTree>
    <p:extLst>
      <p:ext uri="{BB962C8B-B14F-4D97-AF65-F5344CB8AC3E}">
        <p14:creationId xmlns:p14="http://schemas.microsoft.com/office/powerpoint/2010/main" val="4828080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Preface </a:t>
            </a:r>
            <a:r>
              <a:rPr lang="en-ZA" b="1" dirty="0">
                <a:latin typeface="Calibri" panose="020F0502020204030204" pitchFamily="34" charset="0"/>
              </a:rPr>
              <a:t>to the MCS</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0" y="1124744"/>
            <a:ext cx="9144000" cy="5047456"/>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7</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2198924826"/>
              </p:ext>
            </p:extLst>
          </p:nvPr>
        </p:nvGraphicFramePr>
        <p:xfrm>
          <a:off x="9625" y="1134369"/>
          <a:ext cx="9144000" cy="1495484"/>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270331">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1160204">
                <a:tc>
                  <a:txBody>
                    <a:bodyPr/>
                    <a:lstStyle/>
                    <a:p>
                      <a:pPr marL="0" algn="just" defTabSz="914400" rtl="0" eaLnBrk="1" latinLnBrk="0" hangingPunct="1">
                        <a:lnSpc>
                          <a:spcPct val="100000"/>
                        </a:lnSpc>
                        <a:spcBef>
                          <a:spcPts val="600"/>
                        </a:spcBef>
                        <a:spcAft>
                          <a:spcPts val="600"/>
                        </a:spcAft>
                      </a:pPr>
                      <a:r>
                        <a:rPr lang="en-ZA" sz="2200" b="0" kern="12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5</a:t>
                      </a:r>
                      <a:endParaRPr lang="en-GB" sz="2200" b="0" kern="12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bg1"/>
                      </a:solidFill>
                      <a:prstDash val="solid"/>
                      <a:round/>
                      <a:headEnd type="none" w="med" len="med"/>
                      <a:tailEnd type="none" w="med" len="med"/>
                    </a:lnR>
                    <a:solidFill>
                      <a:schemeClr val="accent1">
                        <a:lumMod val="90000"/>
                      </a:schemeClr>
                    </a:solidFill>
                  </a:tcPr>
                </a:tc>
                <a:tc>
                  <a:txBody>
                    <a:bodyPr/>
                    <a:lstStyle/>
                    <a:p>
                      <a:pPr algn="just">
                        <a:lnSpc>
                          <a:spcPct val="115000"/>
                        </a:lnSpc>
                        <a:spcBef>
                          <a:spcPts val="600"/>
                        </a:spcBef>
                        <a:spcAft>
                          <a:spcPts val="600"/>
                        </a:spcAft>
                      </a:pPr>
                      <a:r>
                        <a:rPr lang="en-ZA" sz="2200" dirty="0" smtClean="0">
                          <a:effectLst/>
                          <a:latin typeface="Calibri" panose="020F0502020204030204" pitchFamily="34" charset="0"/>
                          <a:ea typeface="Times New Roman" panose="02020603050405020304" pitchFamily="18" charset="0"/>
                          <a:cs typeface="Times New Roman" panose="02020603050405020304" pitchFamily="18" charset="0"/>
                        </a:rPr>
                        <a:t>.01 and</a:t>
                      </a:r>
                    </a:p>
                    <a:p>
                      <a:pPr algn="just">
                        <a:lnSpc>
                          <a:spcPct val="115000"/>
                        </a:lnSpc>
                        <a:spcBef>
                          <a:spcPts val="600"/>
                        </a:spcBef>
                        <a:spcAft>
                          <a:spcPts val="600"/>
                        </a:spcAft>
                      </a:pPr>
                      <a:r>
                        <a:rPr lang="en-ZA" sz="2200" dirty="0" smtClean="0">
                          <a:effectLst/>
                          <a:latin typeface="Calibri" panose="020F0502020204030204" pitchFamily="34" charset="0"/>
                          <a:ea typeface="Times New Roman" panose="02020603050405020304" pitchFamily="18" charset="0"/>
                          <a:cs typeface="Times New Roman" panose="02020603050405020304" pitchFamily="18" charset="0"/>
                        </a:rPr>
                        <a:t> .02</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1">
                        <a:lumMod val="90000"/>
                      </a:schemeClr>
                    </a:solidFill>
                  </a:tcPr>
                </a:tc>
                <a:tc>
                  <a:txBody>
                    <a:bodyPr/>
                    <a:lstStyle/>
                    <a:p>
                      <a:pPr marL="0" lvl="0" indent="0" algn="just" hangingPunct="0">
                        <a:lnSpc>
                          <a:spcPct val="115000"/>
                        </a:lnSpc>
                        <a:spcBef>
                          <a:spcPts val="600"/>
                        </a:spcBef>
                        <a:spcAft>
                          <a:spcPts val="600"/>
                        </a:spcAft>
                        <a:buSzPts val="1000"/>
                        <a:buFont typeface="Arial" panose="020B0604020202020204" pitchFamily="34" charset="0"/>
                        <a:buNone/>
                      </a:pPr>
                      <a:r>
                        <a:rPr lang="en-ZA" sz="2200" dirty="0" smtClean="0">
                          <a:effectLst/>
                          <a:latin typeface="Calibri" panose="020F0502020204030204" pitchFamily="34" charset="0"/>
                          <a:ea typeface="Calibri" panose="020F0502020204030204" pitchFamily="34" charset="0"/>
                          <a:cs typeface="Times New Roman" panose="02020603050405020304" pitchFamily="18" charset="0"/>
                        </a:rPr>
                        <a:t>Reworded paragraphs .01 and .02 that deal with authority of the MCS</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solidFill>
                      <a:prstDash val="solid"/>
                      <a:round/>
                      <a:headEnd type="none" w="med" len="med"/>
                      <a:tailEnd type="none" w="med" len="med"/>
                    </a:lnL>
                    <a:solidFill>
                      <a:schemeClr val="accent1">
                        <a:lumMod val="90000"/>
                      </a:schemeClr>
                    </a:solidFill>
                  </a:tcPr>
                </a:tc>
                <a:extLst>
                  <a:ext uri="{0D108BD9-81ED-4DB2-BD59-A6C34878D82A}">
                    <a16:rowId xmlns:a16="http://schemas.microsoft.com/office/drawing/2014/main" val="10001"/>
                  </a:ext>
                </a:extLst>
              </a:tr>
            </a:tbl>
          </a:graphicData>
        </a:graphic>
      </p:graphicFrame>
      <p:pic>
        <p:nvPicPr>
          <p:cNvPr id="3" name="Picture 2"/>
          <p:cNvPicPr>
            <a:picLocks noChangeAspect="1"/>
          </p:cNvPicPr>
          <p:nvPr/>
        </p:nvPicPr>
        <p:blipFill rotWithShape="1">
          <a:blip r:embed="rId3"/>
          <a:srcRect l="20469" t="26200" r="23225" b="43700"/>
          <a:stretch/>
        </p:blipFill>
        <p:spPr>
          <a:xfrm>
            <a:off x="138065" y="2805311"/>
            <a:ext cx="8860331" cy="3096344"/>
          </a:xfrm>
          <a:prstGeom prst="rect">
            <a:avLst/>
          </a:prstGeom>
        </p:spPr>
      </p:pic>
    </p:spTree>
    <p:extLst>
      <p:ext uri="{BB962C8B-B14F-4D97-AF65-F5344CB8AC3E}">
        <p14:creationId xmlns:p14="http://schemas.microsoft.com/office/powerpoint/2010/main" val="34544584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ZA" b="1" dirty="0">
                <a:latin typeface="Calibri" panose="020F0502020204030204" pitchFamily="34" charset="0"/>
              </a:rPr>
              <a:t>Preface to the MCS</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099642"/>
            <a:ext cx="8910264" cy="5100211"/>
          </a:xfrm>
        </p:spPr>
        <p:txBody>
          <a:bodyPr/>
          <a:lstStyle/>
          <a:p>
            <a:pPr marL="0" indent="0">
              <a:spcBef>
                <a:spcPts val="600"/>
              </a:spcBef>
              <a:spcAft>
                <a:spcPts val="600"/>
              </a:spcAft>
              <a:buNone/>
            </a:pPr>
            <a:endParaRPr lang="en-ZA" altLang="en-US" sz="2200" dirty="0" smtClean="0">
              <a:latin typeface="Calibri" panose="020F0502020204030204" pitchFamily="34" charset="0"/>
              <a:cs typeface="Calibri" panose="020F0502020204030204" pitchFamily="34" charset="0"/>
            </a:endParaRPr>
          </a:p>
          <a:p>
            <a:pPr marL="0" indent="0">
              <a:spcBef>
                <a:spcPts val="600"/>
              </a:spcBef>
              <a:spcAft>
                <a:spcPts val="600"/>
              </a:spcAft>
              <a:buNone/>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8</a:t>
            </a:fld>
            <a:endParaRPr lang="en-US" sz="1400" b="0" dirty="0">
              <a:solidFill>
                <a:schemeClr val="tx1"/>
              </a:solidFill>
              <a:latin typeface="+mn-lt"/>
            </a:endParaRPr>
          </a:p>
        </p:txBody>
      </p:sp>
      <p:pic>
        <p:nvPicPr>
          <p:cNvPr id="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281"/>
          <a:stretch/>
        </p:blipFill>
        <p:spPr bwMode="auto">
          <a:xfrm>
            <a:off x="1537441" y="1628800"/>
            <a:ext cx="6048672" cy="3748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34725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Appropriation Statement</a:t>
            </a:r>
            <a:endParaRPr lang="en-US" altLang="en-US"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9</a:t>
            </a:fld>
            <a:endParaRPr lang="en-US" sz="1400" b="0" dirty="0">
              <a:solidFill>
                <a:schemeClr val="tx1"/>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3856573605"/>
              </p:ext>
            </p:extLst>
          </p:nvPr>
        </p:nvGraphicFramePr>
        <p:xfrm>
          <a:off x="9625" y="1134269"/>
          <a:ext cx="9144000" cy="3937750"/>
        </p:xfrm>
        <a:graphic>
          <a:graphicData uri="http://schemas.openxmlformats.org/drawingml/2006/table">
            <a:tbl>
              <a:tblPr firstRow="1" firstCol="1" bandRow="1">
                <a:tableStyleId>{5C22544A-7EE6-4342-B048-85BDC9FD1C3A}</a:tableStyleId>
              </a:tblPr>
              <a:tblGrid>
                <a:gridCol w="1194822">
                  <a:extLst>
                    <a:ext uri="{9D8B030D-6E8A-4147-A177-3AD203B41FA5}">
                      <a16:colId xmlns:a16="http://schemas.microsoft.com/office/drawing/2014/main" val="20000"/>
                    </a:ext>
                  </a:extLst>
                </a:gridCol>
                <a:gridCol w="1400828">
                  <a:extLst>
                    <a:ext uri="{9D8B030D-6E8A-4147-A177-3AD203B41FA5}">
                      <a16:colId xmlns:a16="http://schemas.microsoft.com/office/drawing/2014/main" val="20001"/>
                    </a:ext>
                  </a:extLst>
                </a:gridCol>
                <a:gridCol w="6548350">
                  <a:extLst>
                    <a:ext uri="{9D8B030D-6E8A-4147-A177-3AD203B41FA5}">
                      <a16:colId xmlns:a16="http://schemas.microsoft.com/office/drawing/2014/main" val="20002"/>
                    </a:ext>
                  </a:extLst>
                </a:gridCol>
              </a:tblGrid>
              <a:tr h="438912">
                <a:tc>
                  <a:txBody>
                    <a:bodyPr/>
                    <a:lstStyle/>
                    <a:p>
                      <a:pPr algn="just">
                        <a:lnSpc>
                          <a:spcPct val="100000"/>
                        </a:lnSpc>
                        <a:spcBef>
                          <a:spcPts val="600"/>
                        </a:spcBef>
                        <a:spcAft>
                          <a:spcPts val="600"/>
                        </a:spcAft>
                      </a:pPr>
                      <a:r>
                        <a:rPr lang="en-ZA" sz="2200" dirty="0">
                          <a:effectLst/>
                          <a:latin typeface="Calibri" panose="020F0502020204030204" pitchFamily="34" charset="0"/>
                        </a:rPr>
                        <a:t>Page </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smtClean="0">
                          <a:effectLst/>
                          <a:latin typeface="Calibri" panose="020F0502020204030204" pitchFamily="34" charset="0"/>
                        </a:rPr>
                        <a:t>Para</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tc>
                  <a:txBody>
                    <a:bodyPr/>
                    <a:lstStyle/>
                    <a:p>
                      <a:pPr algn="just">
                        <a:lnSpc>
                          <a:spcPct val="100000"/>
                        </a:lnSpc>
                        <a:spcBef>
                          <a:spcPts val="600"/>
                        </a:spcBef>
                        <a:spcAft>
                          <a:spcPts val="600"/>
                        </a:spcAft>
                      </a:pPr>
                      <a:r>
                        <a:rPr lang="en-ZA" sz="2200" dirty="0">
                          <a:effectLst/>
                          <a:latin typeface="Calibri" panose="020F0502020204030204" pitchFamily="34" charset="0"/>
                        </a:rPr>
                        <a:t>Update</a:t>
                      </a:r>
                      <a:endParaRPr lang="en-GB"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90400">
                        <a:alpha val="62000"/>
                      </a:srgbClr>
                    </a:solidFill>
                  </a:tcPr>
                </a:tc>
                <a:extLst>
                  <a:ext uri="{0D108BD9-81ED-4DB2-BD59-A6C34878D82A}">
                    <a16:rowId xmlns:a16="http://schemas.microsoft.com/office/drawing/2014/main" val="10000"/>
                  </a:ext>
                </a:extLst>
              </a:tr>
              <a:tr h="1964135">
                <a:tc>
                  <a:txBody>
                    <a:bodyPr/>
                    <a:lstStyle/>
                    <a:p>
                      <a:pPr marL="0" algn="just" defTabSz="914400" rtl="0" eaLnBrk="1" latinLnBrk="0" hangingPunct="1">
                        <a:lnSpc>
                          <a:spcPct val="115000"/>
                        </a:lnSpc>
                        <a:spcBef>
                          <a:spcPts val="600"/>
                        </a:spcBef>
                        <a:spcAft>
                          <a:spcPts val="600"/>
                        </a:spcAft>
                      </a:pPr>
                      <a:r>
                        <a:rPr lang="en-ZA" sz="2000" b="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rPr>
                        <a:t>37</a:t>
                      </a:r>
                      <a:endParaRPr lang="en-GB" sz="2000" b="0" kern="1200" dirty="0">
                        <a:solidFill>
                          <a:schemeClr val="dk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accent1">
                        <a:lumMod val="90000"/>
                      </a:schemeClr>
                    </a:solidFill>
                  </a:tcPr>
                </a:tc>
                <a:tc>
                  <a:txBody>
                    <a:bodyPr/>
                    <a:lstStyle/>
                    <a:p>
                      <a:pPr algn="just">
                        <a:lnSpc>
                          <a:spcPct val="115000"/>
                        </a:lnSpc>
                        <a:spcBef>
                          <a:spcPts val="600"/>
                        </a:spcBef>
                        <a:spcAft>
                          <a:spcPts val="600"/>
                        </a:spcAft>
                      </a:pPr>
                      <a:r>
                        <a:rPr lang="en-ZA" sz="2000" dirty="0">
                          <a:effectLst/>
                          <a:latin typeface="Calibri" panose="020F0502020204030204" pitchFamily="34" charset="0"/>
                          <a:ea typeface="Times New Roman" panose="02020603050405020304" pitchFamily="18" charset="0"/>
                          <a:cs typeface="Times New Roman" panose="02020603050405020304" pitchFamily="18" charset="0"/>
                        </a:rPr>
                        <a:t>.13</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tc>
                  <a:txBody>
                    <a:bodyPr/>
                    <a:lstStyle/>
                    <a:p>
                      <a:pPr>
                        <a:lnSpc>
                          <a:spcPct val="115000"/>
                        </a:lnSpc>
                        <a:spcAft>
                          <a:spcPts val="1000"/>
                        </a:spcAft>
                      </a:pPr>
                      <a:r>
                        <a:rPr lang="en-ZA" sz="2000" dirty="0">
                          <a:effectLst/>
                          <a:latin typeface="Calibri" panose="020F0502020204030204" pitchFamily="34" charset="0"/>
                          <a:ea typeface="Calibri" panose="020F0502020204030204" pitchFamily="34" charset="0"/>
                          <a:cs typeface="Times New Roman" panose="02020603050405020304" pitchFamily="18" charset="0"/>
                        </a:rPr>
                        <a:t>Added the paragraph below:</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ZA" sz="2000" dirty="0" smtClean="0">
                          <a:effectLst/>
                          <a:latin typeface="Calibri" panose="020F0502020204030204" pitchFamily="34" charset="0"/>
                          <a:ea typeface="Calibri" panose="020F0502020204030204" pitchFamily="34" charset="0"/>
                          <a:cs typeface="Times New Roman" panose="02020603050405020304" pitchFamily="18" charset="0"/>
                        </a:rPr>
                        <a:t>Depts. </a:t>
                      </a:r>
                      <a:r>
                        <a:rPr lang="en-ZA" sz="2000" dirty="0">
                          <a:effectLst/>
                          <a:latin typeface="Calibri" panose="020F0502020204030204" pitchFamily="34" charset="0"/>
                          <a:ea typeface="Calibri" panose="020F0502020204030204" pitchFamily="34" charset="0"/>
                          <a:cs typeface="Times New Roman" panose="02020603050405020304" pitchFamily="18" charset="0"/>
                        </a:rPr>
                        <a:t>should as far as possible ensure that the budget expenditure classifications are aligned to the nature of the actual expenditure incurred at the reporting date.</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90000"/>
                      </a:schemeClr>
                    </a:solidFill>
                  </a:tcPr>
                </a:tc>
                <a:extLst>
                  <a:ext uri="{0D108BD9-81ED-4DB2-BD59-A6C34878D82A}">
                    <a16:rowId xmlns:a16="http://schemas.microsoft.com/office/drawing/2014/main" val="10001"/>
                  </a:ext>
                </a:extLst>
              </a:tr>
              <a:tr h="1534703">
                <a:tc>
                  <a:txBody>
                    <a:bodyPr/>
                    <a:lstStyle/>
                    <a:p>
                      <a:pPr algn="just">
                        <a:lnSpc>
                          <a:spcPct val="115000"/>
                        </a:lnSpc>
                        <a:spcBef>
                          <a:spcPts val="600"/>
                        </a:spcBef>
                        <a:spcAft>
                          <a:spcPts val="600"/>
                        </a:spcAft>
                      </a:pPr>
                      <a:r>
                        <a:rPr lang="en-ZA" sz="20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36</a:t>
                      </a:r>
                      <a:endParaRPr lang="en-GB" sz="20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gn="just">
                        <a:lnSpc>
                          <a:spcPct val="115000"/>
                        </a:lnSpc>
                        <a:spcBef>
                          <a:spcPts val="600"/>
                        </a:spcBef>
                        <a:spcAft>
                          <a:spcPts val="600"/>
                        </a:spcAft>
                      </a:pPr>
                      <a:r>
                        <a:rPr lang="en-ZA" sz="2000" dirty="0">
                          <a:effectLst/>
                          <a:latin typeface="Calibri" panose="020F0502020204030204" pitchFamily="34" charset="0"/>
                          <a:ea typeface="Times New Roman" panose="02020603050405020304" pitchFamily="18" charset="0"/>
                          <a:cs typeface="Times New Roman" panose="02020603050405020304" pitchFamily="18" charset="0"/>
                        </a:rPr>
                        <a:t>.04</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solidFill>
                      <a:schemeClr val="bg2">
                        <a:lumMod val="20000"/>
                        <a:lumOff val="80000"/>
                      </a:schemeClr>
                    </a:solidFill>
                  </a:tcPr>
                </a:tc>
                <a:tc>
                  <a:txBody>
                    <a:bodyPr/>
                    <a:lstStyle/>
                    <a:p>
                      <a:pPr>
                        <a:lnSpc>
                          <a:spcPct val="115000"/>
                        </a:lnSpc>
                        <a:spcAft>
                          <a:spcPts val="1000"/>
                        </a:spcAft>
                      </a:pPr>
                      <a:r>
                        <a:rPr lang="en-ZA" sz="2000" dirty="0">
                          <a:effectLst/>
                          <a:latin typeface="Calibri" panose="020F0502020204030204" pitchFamily="34" charset="0"/>
                          <a:ea typeface="Calibri" panose="020F0502020204030204" pitchFamily="34" charset="0"/>
                          <a:cs typeface="Times New Roman" panose="02020603050405020304" pitchFamily="18" charset="0"/>
                        </a:rPr>
                        <a:t>Added definition of actual amounts:</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ZA" sz="2000" dirty="0">
                          <a:effectLst/>
                          <a:latin typeface="Calibri" panose="020F0502020204030204" pitchFamily="34" charset="0"/>
                          <a:ea typeface="Calibri" panose="020F0502020204030204" pitchFamily="34" charset="0"/>
                          <a:cs typeface="Times New Roman" panose="02020603050405020304" pitchFamily="18" charset="0"/>
                        </a:rPr>
                        <a:t>Actual amounts describe the amounts that result from execution of the budget.</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bg1">
                          <a:lumMod val="75000"/>
                        </a:schemeClr>
                      </a:solidFill>
                      <a:prstDash val="solid"/>
                      <a:round/>
                      <a:headEnd type="none" w="med" len="med"/>
                      <a:tailEnd type="none" w="med" len="med"/>
                    </a:lnL>
                    <a:solidFill>
                      <a:schemeClr val="bg2">
                        <a:lumMod val="20000"/>
                        <a:lumOff val="8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47475200"/>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Events xmlns="3e5b6d54-c5ee-4350-8039-c76fda178e64">21</Events>
    <Document_x0020_Types xmlns="a98127bf-6109-4958-a79f-e60a3113e2c3">Presentations</Document_x0020_Types>
    <Business_x0020_Units xmlns="a98127bf-6109-4958-a79f-e60a3113e2c3">Office of the Accountant-General</Business_x0020_Unit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8065B04DF6A0743B1DAE8D46F614228" ma:contentTypeVersion="6" ma:contentTypeDescription="Create a new document." ma:contentTypeScope="" ma:versionID="d91242c7a173d99dd43426bf330d943a">
  <xsd:schema xmlns:xsd="http://www.w3.org/2001/XMLSchema" xmlns:xs="http://www.w3.org/2001/XMLSchema" xmlns:p="http://schemas.microsoft.com/office/2006/metadata/properties" xmlns:ns2="a98127bf-6109-4958-a79f-e60a3113e2c3" xmlns:ns3="3e5b6d54-c5ee-4350-8039-c76fda178e64" targetNamespace="http://schemas.microsoft.com/office/2006/metadata/properties" ma:root="true" ma:fieldsID="95df34a2f56fd4c2251e44a50d8d4be2" ns2:_="" ns3:_="">
    <xsd:import namespace="a98127bf-6109-4958-a79f-e60a3113e2c3"/>
    <xsd:import namespace="3e5b6d54-c5ee-4350-8039-c76fda178e64"/>
    <xsd:element name="properties">
      <xsd:complexType>
        <xsd:sequence>
          <xsd:element name="documentManagement">
            <xsd:complexType>
              <xsd:all>
                <xsd:element ref="ns2:Business_x0020_Units"/>
                <xsd:element ref="ns3:Events" minOccurs="0"/>
                <xsd:element ref="ns2:Document_x0020_Typ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8127bf-6109-4958-a79f-e60a3113e2c3" elementFormDefault="qualified">
    <xsd:import namespace="http://schemas.microsoft.com/office/2006/documentManagement/types"/>
    <xsd:import namespace="http://schemas.microsoft.com/office/infopath/2007/PartnerControls"/>
    <xsd:element name="Business_x0020_Units" ma:index="2" ma:displayName="Business Units" ma:format="Dropdown" ma:internalName="Business_x0020_Units">
      <xsd:simpleType>
        <xsd:restriction base="dms:Choice">
          <xsd:enumeration value="Office of the Accountant-General"/>
          <xsd:enumeration value="Internal Audit Support"/>
          <xsd:enumeration value="Risk Management Support"/>
          <xsd:enumeration value="Technical Support Services"/>
          <xsd:enumeration value="Accounting Support and Reporting"/>
          <xsd:enumeration value="Capacity Building"/>
          <xsd:enumeration value="Specialised Audit Services"/>
          <xsd:enumeration value="Governance Monitoring and Enforcement"/>
          <xsd:enumeration value="MFMA Implementation"/>
        </xsd:restriction>
      </xsd:simpleType>
    </xsd:element>
    <xsd:element name="Document_x0020_Types" ma:index="4" nillable="true" ma:displayName="Document Types" ma:default="Presentations" ma:format="Dropdown" ma:internalName="Document_x0020_Types">
      <xsd:simpleType>
        <xsd:restriction base="dms:Choice">
          <xsd:enumeration value="Presentations"/>
          <xsd:enumeration value="Agenda"/>
          <xsd:enumeration value="Memo's"/>
          <xsd:enumeration value="Minutes"/>
          <xsd:enumeration value="Supporting Documentation"/>
          <xsd:enumeration value="Acts"/>
          <xsd:enumeration value="Templates"/>
          <xsd:enumeration value="Examples"/>
          <xsd:enumeration value="Downloads"/>
          <xsd:enumeration value="Other Topics"/>
          <xsd:enumeration value="Other"/>
        </xsd:restriction>
      </xsd:simpleType>
    </xsd:element>
  </xsd:schema>
  <xsd:schema xmlns:xsd="http://www.w3.org/2001/XMLSchema" xmlns:xs="http://www.w3.org/2001/XMLSchema" xmlns:dms="http://schemas.microsoft.com/office/2006/documentManagement/types" xmlns:pc="http://schemas.microsoft.com/office/infopath/2007/PartnerControls" targetNamespace="3e5b6d54-c5ee-4350-8039-c76fda178e64" elementFormDefault="qualified">
    <xsd:import namespace="http://schemas.microsoft.com/office/2006/documentManagement/types"/>
    <xsd:import namespace="http://schemas.microsoft.com/office/infopath/2007/PartnerControls"/>
    <xsd:element name="Events" ma:index="3" nillable="true" ma:displayName="Events" ma:list="cce59703-79cc-46cc-a9aa-0ebe653cd71a" ma:internalName="Events" ma:readOnly="false" ma:showField="Title" ma:web="a98127bf-6109-4958-a79f-e60a3113e2c3">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EF2A74-CF92-4A27-94DC-B1A936F7C6A4}"/>
</file>

<file path=customXml/itemProps2.xml><?xml version="1.0" encoding="utf-8"?>
<ds:datastoreItem xmlns:ds="http://schemas.openxmlformats.org/officeDocument/2006/customXml" ds:itemID="{F319FC2B-463E-4441-BC91-4B6EFF19CCB3}"/>
</file>

<file path=customXml/itemProps3.xml><?xml version="1.0" encoding="utf-8"?>
<ds:datastoreItem xmlns:ds="http://schemas.openxmlformats.org/officeDocument/2006/customXml" ds:itemID="{32244484-51A8-4515-AB93-797D8C66F7FA}"/>
</file>

<file path=docProps/app.xml><?xml version="1.0" encoding="utf-8"?>
<Properties xmlns="http://schemas.openxmlformats.org/officeDocument/2006/extended-properties" xmlns:vt="http://schemas.openxmlformats.org/officeDocument/2006/docPropsVTypes">
  <Template>ITMac01 HD:Applications:Microsoft Office 2004:Templates:Presentations:Designs:Blank Presentation</Template>
  <TotalTime>12487</TotalTime>
  <Words>2288</Words>
  <Application>Microsoft Office PowerPoint</Application>
  <PresentationFormat>On-screen Show (4:3)</PresentationFormat>
  <Paragraphs>478</Paragraphs>
  <Slides>49</Slides>
  <Notes>49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49</vt:i4>
      </vt:variant>
    </vt:vector>
  </HeadingPairs>
  <TitlesOfParts>
    <vt:vector size="59" baseType="lpstr">
      <vt:lpstr>ＭＳ Ｐゴシック</vt:lpstr>
      <vt:lpstr>Arial</vt:lpstr>
      <vt:lpstr>Arial Bold</vt:lpstr>
      <vt:lpstr>Arial Bold Italic</vt:lpstr>
      <vt:lpstr>Arial Narrow</vt:lpstr>
      <vt:lpstr>Calibri</vt:lpstr>
      <vt:lpstr>Osaka</vt:lpstr>
      <vt:lpstr>Times New Roman</vt:lpstr>
      <vt:lpstr>Wingdings</vt:lpstr>
      <vt:lpstr>Blank Presentation</vt:lpstr>
      <vt:lpstr>MCS Roadshow</vt:lpstr>
      <vt:lpstr>Overview</vt:lpstr>
      <vt:lpstr>Background</vt:lpstr>
      <vt:lpstr>Key Dates</vt:lpstr>
      <vt:lpstr> Key Updates to the MCS</vt:lpstr>
      <vt:lpstr>MCS Chapters</vt:lpstr>
      <vt:lpstr>Preface to the MCS</vt:lpstr>
      <vt:lpstr>Preface to the MCS</vt:lpstr>
      <vt:lpstr>Appropriation Statement</vt:lpstr>
      <vt:lpstr>Expenditure</vt:lpstr>
      <vt:lpstr>Expenditure (continued)</vt:lpstr>
      <vt:lpstr>General Departmental Assets and Liabilities</vt:lpstr>
      <vt:lpstr>Capital Assets</vt:lpstr>
      <vt:lpstr>Capital Assets</vt:lpstr>
      <vt:lpstr>Provisions and Contingents</vt:lpstr>
      <vt:lpstr>Related party transactions</vt:lpstr>
      <vt:lpstr>Consolidated Financial Statements</vt:lpstr>
      <vt:lpstr> Key Updates to the AMD</vt:lpstr>
      <vt:lpstr>SCOA and Systems</vt:lpstr>
      <vt:lpstr>Concepts and Principles</vt:lpstr>
      <vt:lpstr>Financial Statements Presentation</vt:lpstr>
      <vt:lpstr>Appropriation Statement</vt:lpstr>
      <vt:lpstr>Expenditure</vt:lpstr>
      <vt:lpstr>General Departmental Assets and Liabilities</vt:lpstr>
      <vt:lpstr>Provisions and Contingents</vt:lpstr>
      <vt:lpstr>Related Party Transactions</vt:lpstr>
      <vt:lpstr>Unauthorised, Irregular and Fruitless Expenditure</vt:lpstr>
      <vt:lpstr> Key Updates to the  AFS Specimen</vt:lpstr>
      <vt:lpstr>Accounting policies, Estimates and Errors</vt:lpstr>
      <vt:lpstr>Notes</vt:lpstr>
      <vt:lpstr>Notes (continued)</vt:lpstr>
      <vt:lpstr>Notes (continued)</vt:lpstr>
      <vt:lpstr>Notes (continued)</vt:lpstr>
      <vt:lpstr>Notes (continued)</vt:lpstr>
      <vt:lpstr>Notes (continued)</vt:lpstr>
      <vt:lpstr>Notes (continued)</vt:lpstr>
      <vt:lpstr>Notes (continued)</vt:lpstr>
      <vt:lpstr> AFS Template</vt:lpstr>
      <vt:lpstr>AFS Template</vt:lpstr>
      <vt:lpstr> Transfers and Subsidies vs Goods and Services or  Capital Assets</vt:lpstr>
      <vt:lpstr>Overview</vt:lpstr>
      <vt:lpstr>What is the dept buying or paying for?</vt:lpstr>
      <vt:lpstr>Cash payments</vt:lpstr>
      <vt:lpstr>Cash payments (continued) </vt:lpstr>
      <vt:lpstr>Cash payments (continued) </vt:lpstr>
      <vt:lpstr>Use of Intermediaries</vt:lpstr>
      <vt:lpstr>Use of Intermediaries</vt:lpstr>
      <vt:lpstr>Decision tree</vt:lpstr>
      <vt:lpstr> Thank you</vt:lpstr>
    </vt:vector>
  </TitlesOfParts>
  <Company>bronwen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SUMMURY OF THE BUGDGET PROCESS.</dc:title>
  <dc:creator>bronwen</dc:creator>
  <cp:lastModifiedBy>Palesa Nhlangothi</cp:lastModifiedBy>
  <cp:revision>714</cp:revision>
  <cp:lastPrinted>2018-02-12T06:37:49Z</cp:lastPrinted>
  <dcterms:created xsi:type="dcterms:W3CDTF">2010-05-24T08:09:56Z</dcterms:created>
  <dcterms:modified xsi:type="dcterms:W3CDTF">2018-02-14T09:23:10Z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0x01010028065B04DF6A0743B1DAE8D46F614228</vt:lpwstr>
  </property>
</Properties>
</file>