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customXml/itemProps1.xml" ContentType="application/vnd.openxmlformats-officedocument.customXmlProperties+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bookmarkIdSeed="2">
  <p:sldMasterIdLst>
    <p:sldMasterId id="2147483651" r:id="rId1"/>
    <p:sldMasterId id="2147483839" r:id="rId2"/>
  </p:sldMasterIdLst>
  <p:notesMasterIdLst>
    <p:notesMasterId r:id="rId33"/>
  </p:notesMasterIdLst>
  <p:handoutMasterIdLst>
    <p:handoutMasterId r:id="rId34"/>
  </p:handoutMasterIdLst>
  <p:sldIdLst>
    <p:sldId id="256" r:id="rId3"/>
    <p:sldId id="1155" r:id="rId4"/>
    <p:sldId id="1225" r:id="rId5"/>
    <p:sldId id="1234" r:id="rId6"/>
    <p:sldId id="1235" r:id="rId7"/>
    <p:sldId id="1236" r:id="rId8"/>
    <p:sldId id="1233" r:id="rId9"/>
    <p:sldId id="1223" r:id="rId10"/>
    <p:sldId id="1224" r:id="rId11"/>
    <p:sldId id="1219" r:id="rId12"/>
    <p:sldId id="1220" r:id="rId13"/>
    <p:sldId id="1212" r:id="rId14"/>
    <p:sldId id="1214" r:id="rId15"/>
    <p:sldId id="1213" r:id="rId16"/>
    <p:sldId id="1216" r:id="rId17"/>
    <p:sldId id="1184" r:id="rId18"/>
    <p:sldId id="1218" r:id="rId19"/>
    <p:sldId id="1215" r:id="rId20"/>
    <p:sldId id="1228" r:id="rId21"/>
    <p:sldId id="1229" r:id="rId22"/>
    <p:sldId id="1227" r:id="rId23"/>
    <p:sldId id="1226" r:id="rId24"/>
    <p:sldId id="1232" r:id="rId25"/>
    <p:sldId id="1230" r:id="rId26"/>
    <p:sldId id="1231" r:id="rId27"/>
    <p:sldId id="1237" r:id="rId28"/>
    <p:sldId id="1238" r:id="rId29"/>
    <p:sldId id="1222" r:id="rId30"/>
    <p:sldId id="1217" r:id="rId31"/>
    <p:sldId id="1221" r:id="rId32"/>
  </p:sldIdLst>
  <p:sldSz cx="9144000" cy="6858000" type="screen4x3"/>
  <p:notesSz cx="6797675" cy="9926638"/>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2880">
          <p15:clr>
            <a:srgbClr val="A4A3A4"/>
          </p15:clr>
        </p15:guide>
      </p15:sldGuideLst>
    </p:ext>
    <p:ext uri="{2D200454-40CA-4A62-9FC3-DE9A4176ACB9}">
      <p15:notesGuideLst xmlns:p15="http://schemas.microsoft.com/office/powerpoint/2012/main" xmlns="">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oushumi Dullabh" initials="MD"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954ECA"/>
    <a:srgbClr val="4DD35A"/>
    <a:srgbClr val="F3F9FA"/>
    <a:srgbClr val="EB311D"/>
    <a:srgbClr val="E3A129"/>
    <a:srgbClr val="F06556"/>
    <a:srgbClr val="7C35B1"/>
    <a:srgbClr val="B90400"/>
    <a:srgbClr val="2DFF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35" autoAdjust="0"/>
    <p:restoredTop sz="97869" autoAdjust="0"/>
  </p:normalViewPr>
  <p:slideViewPr>
    <p:cSldViewPr>
      <p:cViewPr varScale="1">
        <p:scale>
          <a:sx n="88" d="100"/>
          <a:sy n="88" d="100"/>
        </p:scale>
        <p:origin x="-136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4" d="100"/>
          <a:sy n="74" d="100"/>
        </p:scale>
        <p:origin x="-1542"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42" Type="http://schemas.openxmlformats.org/officeDocument/2006/relationships/customXml" Target="../customXml/item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3177" tIns="46589" rIns="93177" bIns="46589" rtlCol="0"/>
          <a:lstStyle>
            <a:lvl1pPr algn="l">
              <a:defRPr sz="1200"/>
            </a:lvl1pPr>
          </a:lstStyle>
          <a:p>
            <a:endParaRPr lang="en-ZA"/>
          </a:p>
        </p:txBody>
      </p:sp>
      <p:sp>
        <p:nvSpPr>
          <p:cNvPr id="3" name="Date Placeholder 2"/>
          <p:cNvSpPr>
            <a:spLocks noGrp="1"/>
          </p:cNvSpPr>
          <p:nvPr>
            <p:ph type="dt" sz="quarter" idx="1"/>
          </p:nvPr>
        </p:nvSpPr>
        <p:spPr>
          <a:xfrm>
            <a:off x="3850444" y="0"/>
            <a:ext cx="2945659" cy="496332"/>
          </a:xfrm>
          <a:prstGeom prst="rect">
            <a:avLst/>
          </a:prstGeom>
        </p:spPr>
        <p:txBody>
          <a:bodyPr vert="horz" lIns="93177" tIns="46589" rIns="93177" bIns="46589" rtlCol="0"/>
          <a:lstStyle>
            <a:lvl1pPr algn="r">
              <a:defRPr sz="1200"/>
            </a:lvl1pPr>
          </a:lstStyle>
          <a:p>
            <a:fld id="{58C90643-5835-4E94-9D0A-52D456E545FA}" type="datetimeFigureOut">
              <a:rPr lang="en-ZA" smtClean="0"/>
              <a:t>2018/02/09</a:t>
            </a:fld>
            <a:endParaRPr lang="en-ZA"/>
          </a:p>
        </p:txBody>
      </p:sp>
      <p:sp>
        <p:nvSpPr>
          <p:cNvPr id="4" name="Footer Placeholder 3"/>
          <p:cNvSpPr>
            <a:spLocks noGrp="1"/>
          </p:cNvSpPr>
          <p:nvPr>
            <p:ph type="ftr" sz="quarter" idx="2"/>
          </p:nvPr>
        </p:nvSpPr>
        <p:spPr>
          <a:xfrm>
            <a:off x="1" y="9428584"/>
            <a:ext cx="2945659" cy="496332"/>
          </a:xfrm>
          <a:prstGeom prst="rect">
            <a:avLst/>
          </a:prstGeom>
        </p:spPr>
        <p:txBody>
          <a:bodyPr vert="horz" lIns="93177" tIns="46589" rIns="93177" bIns="46589" rtlCol="0" anchor="b"/>
          <a:lstStyle>
            <a:lvl1pPr algn="l">
              <a:defRPr sz="1200"/>
            </a:lvl1pPr>
          </a:lstStyle>
          <a:p>
            <a:endParaRPr lang="en-ZA"/>
          </a:p>
        </p:txBody>
      </p:sp>
      <p:sp>
        <p:nvSpPr>
          <p:cNvPr id="5" name="Slide Number Placeholder 4"/>
          <p:cNvSpPr>
            <a:spLocks noGrp="1"/>
          </p:cNvSpPr>
          <p:nvPr>
            <p:ph type="sldNum" sz="quarter" idx="3"/>
          </p:nvPr>
        </p:nvSpPr>
        <p:spPr>
          <a:xfrm>
            <a:off x="3850444" y="9428584"/>
            <a:ext cx="2945659" cy="496332"/>
          </a:xfrm>
          <a:prstGeom prst="rect">
            <a:avLst/>
          </a:prstGeom>
        </p:spPr>
        <p:txBody>
          <a:bodyPr vert="horz" lIns="93177" tIns="46589" rIns="93177" bIns="46589" rtlCol="0" anchor="b"/>
          <a:lstStyle>
            <a:lvl1pPr algn="r">
              <a:defRPr sz="1200"/>
            </a:lvl1pPr>
          </a:lstStyle>
          <a:p>
            <a:fld id="{43BE5159-172C-4823-BBE9-A21E2648FFCB}" type="slidenum">
              <a:rPr lang="en-ZA" smtClean="0"/>
              <a:t>‹#›</a:t>
            </a:fld>
            <a:endParaRPr lang="en-ZA"/>
          </a:p>
        </p:txBody>
      </p:sp>
    </p:spTree>
    <p:extLst>
      <p:ext uri="{BB962C8B-B14F-4D97-AF65-F5344CB8AC3E}">
        <p14:creationId xmlns:p14="http://schemas.microsoft.com/office/powerpoint/2010/main" val="6617093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1" y="0"/>
            <a:ext cx="2945659" cy="496332"/>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defRPr sz="1200">
                <a:latin typeface="Arial" charset="0"/>
                <a:ea typeface="ＭＳ Ｐゴシック" pitchFamily="1" charset="-128"/>
              </a:defRPr>
            </a:lvl1pPr>
          </a:lstStyle>
          <a:p>
            <a:pPr>
              <a:defRPr/>
            </a:pPr>
            <a:endParaRPr lang="en-US"/>
          </a:p>
        </p:txBody>
      </p:sp>
      <p:sp>
        <p:nvSpPr>
          <p:cNvPr id="1027" name="Rectangle 3"/>
          <p:cNvSpPr>
            <a:spLocks noGrp="1" noChangeArrowheads="1"/>
          </p:cNvSpPr>
          <p:nvPr>
            <p:ph type="dt" idx="1"/>
          </p:nvPr>
        </p:nvSpPr>
        <p:spPr bwMode="auto">
          <a:xfrm>
            <a:off x="3852018" y="0"/>
            <a:ext cx="2945659" cy="496332"/>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a:defRPr sz="1200">
                <a:latin typeface="Arial" charset="0"/>
                <a:ea typeface="ＭＳ Ｐゴシック" pitchFamily="1" charset="-128"/>
              </a:defRPr>
            </a:lvl1pPr>
          </a:lstStyle>
          <a:p>
            <a:pPr>
              <a:defRPr/>
            </a:pPr>
            <a:endParaRPr lang="en-US"/>
          </a:p>
        </p:txBody>
      </p:sp>
      <p:sp>
        <p:nvSpPr>
          <p:cNvPr id="34406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9" name="Rectangle 5"/>
          <p:cNvSpPr>
            <a:spLocks noGrp="1" noChangeArrowheads="1"/>
          </p:cNvSpPr>
          <p:nvPr>
            <p:ph type="body" sz="quarter" idx="3"/>
          </p:nvPr>
        </p:nvSpPr>
        <p:spPr bwMode="auto">
          <a:xfrm>
            <a:off x="906357" y="4715154"/>
            <a:ext cx="4984962" cy="4466987"/>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30" name="Rectangle 6"/>
          <p:cNvSpPr>
            <a:spLocks noGrp="1" noChangeArrowheads="1"/>
          </p:cNvSpPr>
          <p:nvPr>
            <p:ph type="ftr" sz="quarter" idx="4"/>
          </p:nvPr>
        </p:nvSpPr>
        <p:spPr bwMode="auto">
          <a:xfrm>
            <a:off x="1" y="9430306"/>
            <a:ext cx="2945659" cy="496332"/>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defRPr sz="1200">
                <a:latin typeface="Arial" charset="0"/>
                <a:ea typeface="ＭＳ Ｐゴシック" pitchFamily="1" charset="-128"/>
              </a:defRPr>
            </a:lvl1pPr>
          </a:lstStyle>
          <a:p>
            <a:pPr>
              <a:defRPr/>
            </a:pPr>
            <a:endParaRPr lang="en-US"/>
          </a:p>
        </p:txBody>
      </p:sp>
      <p:sp>
        <p:nvSpPr>
          <p:cNvPr id="1031" name="Rectangle 7"/>
          <p:cNvSpPr>
            <a:spLocks noGrp="1" noChangeArrowheads="1"/>
          </p:cNvSpPr>
          <p:nvPr>
            <p:ph type="sldNum" sz="quarter" idx="5"/>
          </p:nvPr>
        </p:nvSpPr>
        <p:spPr bwMode="auto">
          <a:xfrm>
            <a:off x="3852018" y="9430306"/>
            <a:ext cx="2945659" cy="496332"/>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a:defRPr sz="1200">
                <a:latin typeface="Arial" charset="0"/>
                <a:ea typeface="ＭＳ Ｐゴシック" pitchFamily="1" charset="-128"/>
              </a:defRPr>
            </a:lvl1pPr>
          </a:lstStyle>
          <a:p>
            <a:pPr>
              <a:defRPr/>
            </a:pPr>
            <a:fld id="{03890717-1A16-4648-8665-15E329F023E0}" type="slidenum">
              <a:rPr lang="en-US"/>
              <a:pPr>
                <a:defRPr/>
              </a:pPr>
              <a:t>‹#›</a:t>
            </a:fld>
            <a:endParaRPr lang="en-US" dirty="0"/>
          </a:p>
        </p:txBody>
      </p:sp>
    </p:spTree>
    <p:extLst>
      <p:ext uri="{BB962C8B-B14F-4D97-AF65-F5344CB8AC3E}">
        <p14:creationId xmlns:p14="http://schemas.microsoft.com/office/powerpoint/2010/main" val="21997817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BC894816-C8FE-418F-8F4B-F0266F8F1536}" type="slidenum">
              <a:rPr lang="en-US" altLang="en-US" sz="1200"/>
              <a:pPr/>
              <a:t>1</a:t>
            </a:fld>
            <a:endParaRPr lang="en-US" altLang="en-US" sz="1200" dirty="0"/>
          </a:p>
        </p:txBody>
      </p:sp>
      <p:sp>
        <p:nvSpPr>
          <p:cNvPr id="345091" name="Rectangle 2"/>
          <p:cNvSpPr>
            <a:spLocks noGrp="1" noRot="1" noChangeAspect="1" noChangeArrowheads="1" noTextEdit="1"/>
          </p:cNvSpPr>
          <p:nvPr>
            <p:ph type="sldImg"/>
          </p:nvPr>
        </p:nvSpPr>
        <p:spPr>
          <a:ln/>
        </p:spPr>
      </p:sp>
      <p:sp>
        <p:nvSpPr>
          <p:cNvPr id="3450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3620660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10</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11</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12</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13</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14</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15</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16</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15028168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17</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18</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3890717-1A16-4648-8665-15E329F023E0}" type="slidenum">
              <a:rPr lang="en-US" smtClean="0"/>
              <a:pPr>
                <a:defRPr/>
              </a:pPr>
              <a:t>19</a:t>
            </a:fld>
            <a:endParaRPr lang="en-US" dirty="0"/>
          </a:p>
        </p:txBody>
      </p:sp>
    </p:spTree>
    <p:extLst>
      <p:ext uri="{BB962C8B-B14F-4D97-AF65-F5344CB8AC3E}">
        <p14:creationId xmlns:p14="http://schemas.microsoft.com/office/powerpoint/2010/main" val="3668880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3890717-1A16-4648-8665-15E329F023E0}" type="slidenum">
              <a:rPr lang="en-US" smtClean="0"/>
              <a:pPr>
                <a:defRPr/>
              </a:pPr>
              <a:t>20</a:t>
            </a:fld>
            <a:endParaRPr lang="en-US" dirty="0"/>
          </a:p>
        </p:txBody>
      </p:sp>
    </p:spTree>
    <p:extLst>
      <p:ext uri="{BB962C8B-B14F-4D97-AF65-F5344CB8AC3E}">
        <p14:creationId xmlns:p14="http://schemas.microsoft.com/office/powerpoint/2010/main" val="18212783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21</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22</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23</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24</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25</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26</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27</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0B92E346-CCC9-49FF-A6E7-175C05FE29AB}" type="slidenum">
              <a:rPr lang="en-US" altLang="en-US" sz="1200"/>
              <a:pPr/>
              <a:t>28</a:t>
            </a:fld>
            <a:endParaRPr lang="en-US" altLang="en-US" sz="1200"/>
          </a:p>
        </p:txBody>
      </p:sp>
      <p:sp>
        <p:nvSpPr>
          <p:cNvPr id="346115" name="Rectangle 2"/>
          <p:cNvSpPr>
            <a:spLocks noGrp="1" noRot="1" noChangeAspect="1" noChangeArrowheads="1" noTextEdit="1"/>
          </p:cNvSpPr>
          <p:nvPr>
            <p:ph type="sldImg"/>
          </p:nvPr>
        </p:nvSpPr>
        <p:spPr>
          <a:ln/>
        </p:spPr>
      </p:sp>
      <p:sp>
        <p:nvSpPr>
          <p:cNvPr id="346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ea typeface="ＭＳ Ｐゴシック" pitchFamily="34" charset="-128"/>
            </a:endParaRPr>
          </a:p>
        </p:txBody>
      </p:sp>
    </p:spTree>
    <p:extLst>
      <p:ext uri="{BB962C8B-B14F-4D97-AF65-F5344CB8AC3E}">
        <p14:creationId xmlns:p14="http://schemas.microsoft.com/office/powerpoint/2010/main" val="30304364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29</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3</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30</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3890717-1A16-4648-8665-15E329F023E0}" type="slidenum">
              <a:rPr lang="en-US" smtClean="0">
                <a:solidFill>
                  <a:prstClr val="black"/>
                </a:solidFill>
              </a:rPr>
              <a:pPr>
                <a:defRPr/>
              </a:pPr>
              <a:t>4</a:t>
            </a:fld>
            <a:endParaRPr lang="en-US" dirty="0">
              <a:solidFill>
                <a:prstClr val="black"/>
              </a:solidFill>
            </a:endParaRPr>
          </a:p>
        </p:txBody>
      </p:sp>
    </p:spTree>
    <p:extLst>
      <p:ext uri="{BB962C8B-B14F-4D97-AF65-F5344CB8AC3E}">
        <p14:creationId xmlns:p14="http://schemas.microsoft.com/office/powerpoint/2010/main" val="3541828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3890717-1A16-4648-8665-15E329F023E0}" type="slidenum">
              <a:rPr lang="en-US" smtClean="0">
                <a:solidFill>
                  <a:prstClr val="black"/>
                </a:solidFill>
              </a:rPr>
              <a:pPr>
                <a:defRPr/>
              </a:pPr>
              <a:t>5</a:t>
            </a:fld>
            <a:endParaRPr lang="en-US" dirty="0">
              <a:solidFill>
                <a:prstClr val="black"/>
              </a:solidFill>
            </a:endParaRPr>
          </a:p>
        </p:txBody>
      </p:sp>
    </p:spTree>
    <p:extLst>
      <p:ext uri="{BB962C8B-B14F-4D97-AF65-F5344CB8AC3E}">
        <p14:creationId xmlns:p14="http://schemas.microsoft.com/office/powerpoint/2010/main" val="4092625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3890717-1A16-4648-8665-15E329F023E0}" type="slidenum">
              <a:rPr lang="en-US" smtClean="0">
                <a:solidFill>
                  <a:prstClr val="black"/>
                </a:solidFill>
              </a:rPr>
              <a:pPr>
                <a:defRPr/>
              </a:pPr>
              <a:t>6</a:t>
            </a:fld>
            <a:endParaRPr lang="en-US" dirty="0">
              <a:solidFill>
                <a:prstClr val="black"/>
              </a:solidFill>
            </a:endParaRPr>
          </a:p>
        </p:txBody>
      </p:sp>
    </p:spTree>
    <p:extLst>
      <p:ext uri="{BB962C8B-B14F-4D97-AF65-F5344CB8AC3E}">
        <p14:creationId xmlns:p14="http://schemas.microsoft.com/office/powerpoint/2010/main" val="35418288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57066" indent="-291179">
              <a:defRPr sz="2400">
                <a:solidFill>
                  <a:schemeClr val="tx1"/>
                </a:solidFill>
                <a:latin typeface="Arial" pitchFamily="34" charset="0"/>
                <a:ea typeface="ＭＳ Ｐゴシック" pitchFamily="34" charset="-128"/>
              </a:defRPr>
            </a:lvl2pPr>
            <a:lvl3pPr marL="1164717" indent="-232943">
              <a:defRPr sz="2400">
                <a:solidFill>
                  <a:schemeClr val="tx1"/>
                </a:solidFill>
                <a:latin typeface="Arial" pitchFamily="34" charset="0"/>
                <a:ea typeface="ＭＳ Ｐゴシック" pitchFamily="34" charset="-128"/>
              </a:defRPr>
            </a:lvl3pPr>
            <a:lvl4pPr marL="1630604" indent="-232943">
              <a:defRPr sz="2400">
                <a:solidFill>
                  <a:schemeClr val="tx1"/>
                </a:solidFill>
                <a:latin typeface="Arial" pitchFamily="34" charset="0"/>
                <a:ea typeface="ＭＳ Ｐゴシック" pitchFamily="34" charset="-128"/>
              </a:defRPr>
            </a:lvl4pPr>
            <a:lvl5pPr marL="2096491" indent="-232943">
              <a:defRPr sz="2400">
                <a:solidFill>
                  <a:schemeClr val="tx1"/>
                </a:solidFill>
                <a:latin typeface="Arial" pitchFamily="34" charset="0"/>
                <a:ea typeface="ＭＳ Ｐゴシック" pitchFamily="34" charset="-128"/>
              </a:defRPr>
            </a:lvl5pPr>
            <a:lvl6pPr marL="2562377" indent="-23294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3028264" indent="-23294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94151" indent="-23294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960038" indent="-23294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C1C5CEE-D633-4A2D-B601-2E895928D65C}" type="slidenum">
              <a:rPr lang="en-US" altLang="en-US" sz="1200"/>
              <a:pPr/>
              <a:t>7</a:t>
            </a:fld>
            <a:endParaRPr lang="en-US" altLang="en-US" sz="1200" dirty="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itchFamily="34" charset="0"/>
              <a:ea typeface="ＭＳ Ｐゴシック" pitchFamily="34" charset="-128"/>
            </a:endParaRPr>
          </a:p>
        </p:txBody>
      </p:sp>
    </p:spTree>
    <p:extLst>
      <p:ext uri="{BB962C8B-B14F-4D97-AF65-F5344CB8AC3E}">
        <p14:creationId xmlns:p14="http://schemas.microsoft.com/office/powerpoint/2010/main" val="25395647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3890717-1A16-4648-8665-15E329F023E0}" type="slidenum">
              <a:rPr lang="en-US" smtClean="0"/>
              <a:pPr>
                <a:defRPr/>
              </a:pPr>
              <a:t>8</a:t>
            </a:fld>
            <a:endParaRPr lang="en-US" dirty="0"/>
          </a:p>
        </p:txBody>
      </p:sp>
    </p:spTree>
    <p:extLst>
      <p:ext uri="{BB962C8B-B14F-4D97-AF65-F5344CB8AC3E}">
        <p14:creationId xmlns:p14="http://schemas.microsoft.com/office/powerpoint/2010/main" val="549853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3890717-1A16-4648-8665-15E329F023E0}" type="slidenum">
              <a:rPr lang="en-US" smtClean="0"/>
              <a:pPr>
                <a:defRPr/>
              </a:pPr>
              <a:t>9</a:t>
            </a:fld>
            <a:endParaRPr lang="en-US" dirty="0"/>
          </a:p>
        </p:txBody>
      </p:sp>
    </p:spTree>
    <p:extLst>
      <p:ext uri="{BB962C8B-B14F-4D97-AF65-F5344CB8AC3E}">
        <p14:creationId xmlns:p14="http://schemas.microsoft.com/office/powerpoint/2010/main" val="26114809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a:lvl1pPr>
          </a:lstStyle>
          <a:p>
            <a:r>
              <a:rPr lang="en-US"/>
              <a:t>Click to edit Master title style</a:t>
            </a:r>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8400"/>
            <a:ext cx="1905000" cy="457200"/>
          </a:xfrm>
        </p:spPr>
        <p:txBody>
          <a:bodyPr/>
          <a:lstStyle>
            <a:lvl1pPr>
              <a:defRPr sz="1400" b="0">
                <a:solidFill>
                  <a:schemeClr val="tx1"/>
                </a:solidFill>
                <a:latin typeface="+mn-lt"/>
              </a:defRPr>
            </a:lvl1pPr>
          </a:lstStyle>
          <a:p>
            <a:pPr>
              <a:defRPr/>
            </a:pPr>
            <a:fld id="{724DE314-0822-4F72-96DB-07D9D260558B}" type="slidenum">
              <a:rPr lang="en-US"/>
              <a:pPr>
                <a:defRPr/>
              </a:pPr>
              <a:t>‹#›</a:t>
            </a:fld>
            <a:endParaRPr lang="en-US" dirty="0"/>
          </a:p>
        </p:txBody>
      </p:sp>
    </p:spTree>
    <p:extLst>
      <p:ext uri="{BB962C8B-B14F-4D97-AF65-F5344CB8AC3E}">
        <p14:creationId xmlns:p14="http://schemas.microsoft.com/office/powerpoint/2010/main" val="39572264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E38D22E-21D8-4252-B655-D4C2C9D81CD4}"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1098966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76200"/>
            <a:ext cx="21907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76200"/>
            <a:ext cx="64198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1C27315-968C-42C9-BDB8-4E87C6D98BBF}"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2250778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a:lvl1pPr>
          </a:lstStyle>
          <a:p>
            <a:r>
              <a:rPr lang="en-US"/>
              <a:t>Click to edit Master title style</a:t>
            </a:r>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xfrm>
            <a:off x="6553200" y="6248400"/>
            <a:ext cx="1905000" cy="457200"/>
          </a:xfrm>
        </p:spPr>
        <p:txBody>
          <a:bodyPr/>
          <a:lstStyle>
            <a:lvl1pPr>
              <a:defRPr sz="1400" b="0">
                <a:solidFill>
                  <a:schemeClr val="tx1"/>
                </a:solidFill>
                <a:latin typeface="+mn-lt"/>
              </a:defRPr>
            </a:lvl1pPr>
          </a:lstStyle>
          <a:p>
            <a:pPr>
              <a:defRPr/>
            </a:pPr>
            <a:fld id="{724DE314-0822-4F72-96DB-07D9D260558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772538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pPr>
              <a:defRPr/>
            </a:pPr>
            <a:fld id="{50D1C0B6-DD73-498D-A009-0717DEBEC109}" type="slidenum">
              <a:rPr lang="en-US">
                <a:solidFill>
                  <a:srgbClr val="808080"/>
                </a:solidFill>
              </a:rPr>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388399448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pPr>
              <a:defRPr/>
            </a:pPr>
            <a:fld id="{7DC2553A-51B9-4AB5-9281-C19ADE0A4BB6}" type="slidenum">
              <a:rPr lang="en-US">
                <a:solidFill>
                  <a:srgbClr val="808080"/>
                </a:solidFill>
              </a:rPr>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8805204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pPr>
              <a:defRPr/>
            </a:pPr>
            <a:fld id="{6A360B6A-F455-45DE-B8E1-A7396FFD26CF}" type="slidenum">
              <a:rPr lang="en-US">
                <a:solidFill>
                  <a:srgbClr val="808080"/>
                </a:solidFill>
              </a:rPr>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33538408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pPr>
              <a:defRPr/>
            </a:pPr>
            <a:fld id="{110566BF-B530-45EB-A2CA-60AE5ACE5E64}" type="slidenum">
              <a:rPr lang="en-US">
                <a:solidFill>
                  <a:srgbClr val="808080"/>
                </a:solidFill>
              </a:rPr>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1199047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pPr>
              <a:defRPr/>
            </a:pPr>
            <a:fld id="{42F49C6C-2BC3-41C7-92CC-28ABCC715B91}" type="slidenum">
              <a:rPr lang="en-US">
                <a:solidFill>
                  <a:srgbClr val="808080"/>
                </a:solidFill>
              </a:rPr>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32061547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pPr>
              <a:defRPr/>
            </a:pPr>
            <a:fld id="{00B44286-4C42-4F6C-B8CB-74DEF8C8A68C}" type="slidenum">
              <a:rPr lang="en-US">
                <a:solidFill>
                  <a:srgbClr val="808080"/>
                </a:solidFill>
              </a:rPr>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8526077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pPr>
              <a:defRPr/>
            </a:pPr>
            <a:fld id="{71DFA69A-4B4B-406B-806F-1FA0C9789C2E}" type="slidenum">
              <a:rPr lang="en-US">
                <a:solidFill>
                  <a:srgbClr val="808080"/>
                </a:solidFill>
              </a:rPr>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3322204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0D1C0B6-DD73-498D-A009-0717DEBEC109}"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23293210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pPr>
              <a:defRPr/>
            </a:pPr>
            <a:fld id="{DA96C95D-66EB-446E-8BAE-7C0757F0CFFC}" type="slidenum">
              <a:rPr lang="en-US">
                <a:solidFill>
                  <a:srgbClr val="808080"/>
                </a:solidFill>
              </a:rPr>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23634304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pPr>
              <a:defRPr/>
            </a:pPr>
            <a:fld id="{5E38D22E-21D8-4252-B655-D4C2C9D81CD4}" type="slidenum">
              <a:rPr lang="en-US">
                <a:solidFill>
                  <a:srgbClr val="808080"/>
                </a:solidFill>
              </a:rPr>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8665108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76200"/>
            <a:ext cx="21907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76200"/>
            <a:ext cx="64198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pPr>
              <a:defRPr/>
            </a:pPr>
            <a:fld id="{81C27315-968C-42C9-BDB8-4E87C6D98BBF}" type="slidenum">
              <a:rPr lang="en-US">
                <a:solidFill>
                  <a:srgbClr val="808080"/>
                </a:solidFill>
              </a:rPr>
              <a:pPr>
                <a:defRPr/>
              </a:pPr>
              <a:t>‹#›</a:t>
            </a:fld>
            <a:endParaRPr lang="en-US" sz="1400" b="0" dirty="0">
              <a:solidFill>
                <a:srgbClr val="000000"/>
              </a:solidFill>
              <a:latin typeface="Arial"/>
            </a:endParaRPr>
          </a:p>
        </p:txBody>
      </p:sp>
    </p:spTree>
    <p:extLst>
      <p:ext uri="{BB962C8B-B14F-4D97-AF65-F5344CB8AC3E}">
        <p14:creationId xmlns:p14="http://schemas.microsoft.com/office/powerpoint/2010/main" val="3028839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DC2553A-51B9-4AB5-9281-C19ADE0A4BB6}"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324809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6A360B6A-F455-45DE-B8E1-A7396FFD26CF}"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925083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endParaRPr lang="en-US"/>
          </a:p>
        </p:txBody>
      </p:sp>
      <p:sp>
        <p:nvSpPr>
          <p:cNvPr id="8" name="Footer Placeholder 7"/>
          <p:cNvSpPr>
            <a:spLocks noGrp="1"/>
          </p:cNvSpPr>
          <p:nvPr>
            <p:ph type="ftr" sz="quarter" idx="11"/>
          </p:nvPr>
        </p:nvSpPr>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110566BF-B530-45EB-A2CA-60AE5ACE5E64}"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3842074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42F49C6C-2BC3-41C7-92CC-28ABCC715B91}"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358799260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00B44286-4C42-4F6C-B8CB-74DEF8C8A68C}"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2582446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71DFA69A-4B4B-406B-806F-1FA0C9789C2E}"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10006563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DA96C95D-66EB-446E-8BAE-7C0757F0CFFC}" type="slidenum">
              <a:rPr lang="en-US"/>
              <a:pPr>
                <a:defRPr/>
              </a:pPr>
              <a:t>‹#›</a:t>
            </a:fld>
            <a:endParaRPr lang="en-US" sz="1400" b="0" dirty="0">
              <a:solidFill>
                <a:schemeClr val="tx1"/>
              </a:solidFill>
              <a:latin typeface="+mn-lt"/>
            </a:endParaRPr>
          </a:p>
        </p:txBody>
      </p:sp>
    </p:spTree>
    <p:extLst>
      <p:ext uri="{BB962C8B-B14F-4D97-AF65-F5344CB8AC3E}">
        <p14:creationId xmlns:p14="http://schemas.microsoft.com/office/powerpoint/2010/main" val="17333205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8" descr="Powerpoint Presentation Banne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9" descr="Powerpoint Presentation T Banne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2"/>
          <p:cNvSpPr>
            <a:spLocks noGrp="1" noChangeArrowheads="1"/>
          </p:cNvSpPr>
          <p:nvPr>
            <p:ph type="title"/>
          </p:nvPr>
        </p:nvSpPr>
        <p:spPr bwMode="auto">
          <a:xfrm>
            <a:off x="152400" y="76200"/>
            <a:ext cx="7772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152400" y="1295400"/>
            <a:ext cx="8763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512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ea typeface="+mn-ea"/>
              </a:defRPr>
            </a:lvl1pPr>
          </a:lstStyle>
          <a:p>
            <a:pPr>
              <a:defRPr/>
            </a:pPr>
            <a:endParaRPr lang="en-US" dirty="0"/>
          </a:p>
        </p:txBody>
      </p:sp>
      <p:sp>
        <p:nvSpPr>
          <p:cNvPr id="512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ea typeface="+mn-ea"/>
              </a:defRPr>
            </a:lvl1pPr>
          </a:lstStyle>
          <a:p>
            <a:pPr>
              <a:defRPr/>
            </a:pPr>
            <a:endParaRPr lang="en-US"/>
          </a:p>
        </p:txBody>
      </p:sp>
      <p:sp>
        <p:nvSpPr>
          <p:cNvPr id="5126" name="Rectangle 6"/>
          <p:cNvSpPr>
            <a:spLocks noGrp="1" noChangeArrowheads="1"/>
          </p:cNvSpPr>
          <p:nvPr>
            <p:ph type="sldNum" sz="quarter" idx="4"/>
          </p:nvPr>
        </p:nvSpPr>
        <p:spPr bwMode="auto">
          <a:xfrm>
            <a:off x="69342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a:solidFill>
                  <a:schemeClr val="bg2"/>
                </a:solidFill>
                <a:latin typeface="Arial Bold Italic" pitchFamily="1" charset="0"/>
                <a:ea typeface="+mn-ea"/>
              </a:defRPr>
            </a:lvl1pPr>
          </a:lstStyle>
          <a:p>
            <a:pPr>
              <a:defRPr/>
            </a:pPr>
            <a:fld id="{B1213935-C3C8-4834-8E7F-9C72928113AA}" type="slidenum">
              <a:rPr lang="en-US"/>
              <a:pPr>
                <a:defRPr/>
              </a:pPr>
              <a:t>‹#›</a:t>
            </a:fld>
            <a:endParaRPr lang="en-US" sz="1400" dirty="0"/>
          </a:p>
        </p:txBody>
      </p:sp>
    </p:spTree>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3000">
          <a:solidFill>
            <a:schemeClr val="bg1"/>
          </a:solidFill>
          <a:latin typeface="+mj-lt"/>
          <a:ea typeface="+mj-ea"/>
          <a:cs typeface="+mj-cs"/>
        </a:defRPr>
      </a:lvl1pPr>
      <a:lvl2pPr algn="l" rtl="0" eaLnBrk="0" fontAlgn="base" hangingPunct="0">
        <a:spcBef>
          <a:spcPct val="0"/>
        </a:spcBef>
        <a:spcAft>
          <a:spcPct val="0"/>
        </a:spcAft>
        <a:defRPr sz="3000">
          <a:solidFill>
            <a:schemeClr val="bg1"/>
          </a:solidFill>
          <a:latin typeface="Arial Bold" pitchFamily="1" charset="0"/>
          <a:ea typeface="Osaka" pitchFamily="1" charset="-128"/>
        </a:defRPr>
      </a:lvl2pPr>
      <a:lvl3pPr algn="l" rtl="0" eaLnBrk="0" fontAlgn="base" hangingPunct="0">
        <a:spcBef>
          <a:spcPct val="0"/>
        </a:spcBef>
        <a:spcAft>
          <a:spcPct val="0"/>
        </a:spcAft>
        <a:defRPr sz="3000">
          <a:solidFill>
            <a:schemeClr val="bg1"/>
          </a:solidFill>
          <a:latin typeface="Arial Bold" pitchFamily="1" charset="0"/>
          <a:ea typeface="Osaka" pitchFamily="1" charset="-128"/>
        </a:defRPr>
      </a:lvl3pPr>
      <a:lvl4pPr algn="l" rtl="0" eaLnBrk="0" fontAlgn="base" hangingPunct="0">
        <a:spcBef>
          <a:spcPct val="0"/>
        </a:spcBef>
        <a:spcAft>
          <a:spcPct val="0"/>
        </a:spcAft>
        <a:defRPr sz="3000">
          <a:solidFill>
            <a:schemeClr val="bg1"/>
          </a:solidFill>
          <a:latin typeface="Arial Bold" pitchFamily="1" charset="0"/>
          <a:ea typeface="Osaka" pitchFamily="1" charset="-128"/>
        </a:defRPr>
      </a:lvl4pPr>
      <a:lvl5pPr algn="l" rtl="0" eaLnBrk="0" fontAlgn="base" hangingPunct="0">
        <a:spcBef>
          <a:spcPct val="0"/>
        </a:spcBef>
        <a:spcAft>
          <a:spcPct val="0"/>
        </a:spcAft>
        <a:defRPr sz="3000">
          <a:solidFill>
            <a:schemeClr val="bg1"/>
          </a:solidFill>
          <a:latin typeface="Arial Bold" pitchFamily="1" charset="0"/>
          <a:ea typeface="Osaka" pitchFamily="1" charset="-128"/>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mn-ea"/>
        </a:defRPr>
      </a:lvl2pPr>
      <a:lvl3pPr marL="1143000" indent="-228600" algn="l" rtl="0" eaLnBrk="0" fontAlgn="base" hangingPunct="0">
        <a:spcBef>
          <a:spcPct val="20000"/>
        </a:spcBef>
        <a:spcAft>
          <a:spcPct val="0"/>
        </a:spcAft>
        <a:buChar char="•"/>
        <a:defRPr sz="20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Powerpoint Presentation Banne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9" descr="Powerpoint Presentation T Banne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2"/>
          <p:cNvSpPr>
            <a:spLocks noGrp="1" noChangeArrowheads="1"/>
          </p:cNvSpPr>
          <p:nvPr>
            <p:ph type="title"/>
          </p:nvPr>
        </p:nvSpPr>
        <p:spPr bwMode="auto">
          <a:xfrm>
            <a:off x="152400" y="76200"/>
            <a:ext cx="7772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152400" y="1295400"/>
            <a:ext cx="8763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512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ea typeface="+mn-ea"/>
              </a:defRPr>
            </a:lvl1pPr>
          </a:lstStyle>
          <a:p>
            <a:pPr>
              <a:defRPr/>
            </a:pPr>
            <a:endParaRPr lang="en-US">
              <a:solidFill>
                <a:srgbClr val="000000"/>
              </a:solidFill>
            </a:endParaRPr>
          </a:p>
        </p:txBody>
      </p:sp>
      <p:sp>
        <p:nvSpPr>
          <p:cNvPr id="512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ea typeface="+mn-ea"/>
              </a:defRPr>
            </a:lvl1pPr>
          </a:lstStyle>
          <a:p>
            <a:pPr>
              <a:defRPr/>
            </a:pPr>
            <a:endParaRPr lang="en-US">
              <a:solidFill>
                <a:srgbClr val="000000"/>
              </a:solidFill>
            </a:endParaRPr>
          </a:p>
        </p:txBody>
      </p:sp>
      <p:sp>
        <p:nvSpPr>
          <p:cNvPr id="5126" name="Rectangle 6"/>
          <p:cNvSpPr>
            <a:spLocks noGrp="1" noChangeArrowheads="1"/>
          </p:cNvSpPr>
          <p:nvPr>
            <p:ph type="sldNum" sz="quarter" idx="4"/>
          </p:nvPr>
        </p:nvSpPr>
        <p:spPr bwMode="auto">
          <a:xfrm>
            <a:off x="69342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a:solidFill>
                  <a:schemeClr val="bg2"/>
                </a:solidFill>
                <a:latin typeface="Arial Bold Italic" pitchFamily="1" charset="0"/>
                <a:ea typeface="+mn-ea"/>
              </a:defRPr>
            </a:lvl1pPr>
          </a:lstStyle>
          <a:p>
            <a:pPr>
              <a:defRPr/>
            </a:pPr>
            <a:fld id="{B1213935-C3C8-4834-8E7F-9C72928113AA}" type="slidenum">
              <a:rPr lang="en-US">
                <a:solidFill>
                  <a:srgbClr val="808080"/>
                </a:solidFill>
              </a:rPr>
              <a:pPr>
                <a:defRPr/>
              </a:pPr>
              <a:t>‹#›</a:t>
            </a:fld>
            <a:endParaRPr lang="en-US" sz="1400" dirty="0">
              <a:solidFill>
                <a:srgbClr val="808080"/>
              </a:solidFill>
            </a:endParaRPr>
          </a:p>
        </p:txBody>
      </p:sp>
    </p:spTree>
    <p:extLst>
      <p:ext uri="{BB962C8B-B14F-4D97-AF65-F5344CB8AC3E}">
        <p14:creationId xmlns:p14="http://schemas.microsoft.com/office/powerpoint/2010/main" val="4275410437"/>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Lst>
  <p:hf hdr="0" ftr="0" dt="0"/>
  <p:txStyles>
    <p:titleStyle>
      <a:lvl1pPr algn="l" rtl="0" eaLnBrk="0" fontAlgn="base" hangingPunct="0">
        <a:spcBef>
          <a:spcPct val="0"/>
        </a:spcBef>
        <a:spcAft>
          <a:spcPct val="0"/>
        </a:spcAft>
        <a:defRPr sz="3000">
          <a:solidFill>
            <a:schemeClr val="bg1"/>
          </a:solidFill>
          <a:latin typeface="+mj-lt"/>
          <a:ea typeface="+mj-ea"/>
          <a:cs typeface="+mj-cs"/>
        </a:defRPr>
      </a:lvl1pPr>
      <a:lvl2pPr algn="l" rtl="0" eaLnBrk="0" fontAlgn="base" hangingPunct="0">
        <a:spcBef>
          <a:spcPct val="0"/>
        </a:spcBef>
        <a:spcAft>
          <a:spcPct val="0"/>
        </a:spcAft>
        <a:defRPr sz="3000">
          <a:solidFill>
            <a:schemeClr val="bg1"/>
          </a:solidFill>
          <a:latin typeface="Arial Bold" pitchFamily="1" charset="0"/>
          <a:ea typeface="Osaka" pitchFamily="1" charset="-128"/>
        </a:defRPr>
      </a:lvl2pPr>
      <a:lvl3pPr algn="l" rtl="0" eaLnBrk="0" fontAlgn="base" hangingPunct="0">
        <a:spcBef>
          <a:spcPct val="0"/>
        </a:spcBef>
        <a:spcAft>
          <a:spcPct val="0"/>
        </a:spcAft>
        <a:defRPr sz="3000">
          <a:solidFill>
            <a:schemeClr val="bg1"/>
          </a:solidFill>
          <a:latin typeface="Arial Bold" pitchFamily="1" charset="0"/>
          <a:ea typeface="Osaka" pitchFamily="1" charset="-128"/>
        </a:defRPr>
      </a:lvl3pPr>
      <a:lvl4pPr algn="l" rtl="0" eaLnBrk="0" fontAlgn="base" hangingPunct="0">
        <a:spcBef>
          <a:spcPct val="0"/>
        </a:spcBef>
        <a:spcAft>
          <a:spcPct val="0"/>
        </a:spcAft>
        <a:defRPr sz="3000">
          <a:solidFill>
            <a:schemeClr val="bg1"/>
          </a:solidFill>
          <a:latin typeface="Arial Bold" pitchFamily="1" charset="0"/>
          <a:ea typeface="Osaka" pitchFamily="1" charset="-128"/>
        </a:defRPr>
      </a:lvl4pPr>
      <a:lvl5pPr algn="l" rtl="0" eaLnBrk="0" fontAlgn="base" hangingPunct="0">
        <a:spcBef>
          <a:spcPct val="0"/>
        </a:spcBef>
        <a:spcAft>
          <a:spcPct val="0"/>
        </a:spcAft>
        <a:defRPr sz="3000">
          <a:solidFill>
            <a:schemeClr val="bg1"/>
          </a:solidFill>
          <a:latin typeface="Arial Bold" pitchFamily="1" charset="0"/>
          <a:ea typeface="Osaka" pitchFamily="1" charset="-128"/>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mn-ea"/>
        </a:defRPr>
      </a:lvl2pPr>
      <a:lvl3pPr marL="1143000" indent="-228600" algn="l" rtl="0" eaLnBrk="0" fontAlgn="base" hangingPunct="0">
        <a:spcBef>
          <a:spcPct val="20000"/>
        </a:spcBef>
        <a:spcAft>
          <a:spcPct val="0"/>
        </a:spcAft>
        <a:buChar char="•"/>
        <a:defRPr sz="20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12"/>
          <p:cNvSpPr>
            <a:spLocks noGrp="1" noChangeArrowheads="1"/>
          </p:cNvSpPr>
          <p:nvPr>
            <p:ph type="ctrTitle"/>
          </p:nvPr>
        </p:nvSpPr>
        <p:spPr>
          <a:xfrm>
            <a:off x="533400" y="1844824"/>
            <a:ext cx="7940675" cy="1027113"/>
          </a:xfrm>
          <a:noFill/>
        </p:spPr>
        <p:txBody>
          <a:bodyPr/>
          <a:lstStyle/>
          <a:p>
            <a:pPr algn="ctr" eaLnBrk="1" hangingPunct="1"/>
            <a:r>
              <a:rPr lang="en-US" altLang="en-US" sz="4000" b="1" dirty="0" smtClean="0">
                <a:latin typeface="Calibri" panose="020F0502020204030204" pitchFamily="34" charset="0"/>
              </a:rPr>
              <a:t>MCS Roadshow</a:t>
            </a:r>
            <a:br>
              <a:rPr lang="en-US" altLang="en-US" sz="4000" b="1" dirty="0" smtClean="0">
                <a:latin typeface="Calibri" panose="020F0502020204030204" pitchFamily="34" charset="0"/>
              </a:rPr>
            </a:br>
            <a:r>
              <a:rPr lang="en-US" altLang="en-US" sz="4000" b="1" dirty="0" smtClean="0">
                <a:latin typeface="Calibri" panose="020F0502020204030204" pitchFamily="34" charset="0"/>
              </a:rPr>
              <a:t>IA &amp; CWIP - National</a:t>
            </a:r>
            <a:endParaRPr lang="en-US" altLang="en-US" sz="4000" dirty="0" smtClean="0">
              <a:latin typeface="Calibri" panose="020F0502020204030204" pitchFamily="34" charset="0"/>
            </a:endParaRPr>
          </a:p>
        </p:txBody>
      </p:sp>
      <p:sp>
        <p:nvSpPr>
          <p:cNvPr id="13317" name="Rectangle 14"/>
          <p:cNvSpPr>
            <a:spLocks noChangeArrowheads="1"/>
          </p:cNvSpPr>
          <p:nvPr/>
        </p:nvSpPr>
        <p:spPr bwMode="auto">
          <a:xfrm>
            <a:off x="777875" y="4548188"/>
            <a:ext cx="7696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itchFamily="34" charset="0"/>
                <a:ea typeface="Osaka" pitchFamily="1" charset="-128"/>
              </a:defRPr>
            </a:lvl1pPr>
            <a:lvl2pPr marL="742950" indent="-285750">
              <a:spcBef>
                <a:spcPct val="20000"/>
              </a:spcBef>
              <a:buChar char="–"/>
              <a:defRPr sz="2000">
                <a:solidFill>
                  <a:schemeClr val="tx1"/>
                </a:solidFill>
                <a:latin typeface="Arial" pitchFamily="34" charset="0"/>
                <a:ea typeface="Osaka" pitchFamily="1" charset="-128"/>
              </a:defRPr>
            </a:lvl2pPr>
            <a:lvl3pPr marL="1143000" indent="-228600">
              <a:spcBef>
                <a:spcPct val="20000"/>
              </a:spcBef>
              <a:buChar char="•"/>
              <a:defRPr sz="2000">
                <a:solidFill>
                  <a:schemeClr val="tx1"/>
                </a:solidFill>
                <a:latin typeface="Arial" pitchFamily="34" charset="0"/>
                <a:ea typeface="Osaka" pitchFamily="1" charset="-128"/>
              </a:defRPr>
            </a:lvl3pPr>
            <a:lvl4pPr marL="1600200" indent="-228600">
              <a:spcBef>
                <a:spcPct val="20000"/>
              </a:spcBef>
              <a:buChar char="–"/>
              <a:defRPr sz="2000">
                <a:solidFill>
                  <a:schemeClr val="tx1"/>
                </a:solidFill>
                <a:latin typeface="Arial" pitchFamily="34" charset="0"/>
                <a:ea typeface="Osaka" pitchFamily="1" charset="-128"/>
              </a:defRPr>
            </a:lvl4pPr>
            <a:lvl5pPr marL="2057400" indent="-228600">
              <a:spcBef>
                <a:spcPct val="20000"/>
              </a:spcBef>
              <a:buChar char="»"/>
              <a:defRPr sz="2000">
                <a:solidFill>
                  <a:schemeClr val="tx1"/>
                </a:solidFill>
                <a:latin typeface="Arial"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9pPr>
          </a:lstStyle>
          <a:p>
            <a:pPr algn="r" eaLnBrk="1" hangingPunct="1">
              <a:buFontTx/>
              <a:buNone/>
            </a:pPr>
            <a:r>
              <a:rPr lang="en-US" altLang="en-US" sz="1200" b="1" dirty="0">
                <a:solidFill>
                  <a:schemeClr val="bg1"/>
                </a:solidFill>
                <a:latin typeface="Calibri" panose="020F0502020204030204" pitchFamily="34" charset="0"/>
              </a:rPr>
              <a:t>Presenter: </a:t>
            </a:r>
            <a:r>
              <a:rPr lang="en-US" altLang="en-US" sz="1200" b="1" dirty="0" smtClean="0">
                <a:solidFill>
                  <a:schemeClr val="bg1"/>
                </a:solidFill>
                <a:latin typeface="Calibri" panose="020F0502020204030204" pitchFamily="34" charset="0"/>
              </a:rPr>
              <a:t>  </a:t>
            </a:r>
            <a:r>
              <a:rPr lang="en-US" altLang="en-US" sz="1200" dirty="0" smtClean="0">
                <a:solidFill>
                  <a:schemeClr val="bg1"/>
                </a:solidFill>
                <a:latin typeface="Calibri" panose="020F0502020204030204" pitchFamily="34" charset="0"/>
              </a:rPr>
              <a:t>Technical Support Services</a:t>
            </a:r>
            <a:r>
              <a:rPr lang="en-US" altLang="en-US" sz="1200" b="1" dirty="0" smtClean="0">
                <a:solidFill>
                  <a:schemeClr val="bg1"/>
                </a:solidFill>
                <a:latin typeface="Calibri" panose="020F0502020204030204" pitchFamily="34" charset="0"/>
              </a:rPr>
              <a:t>   </a:t>
            </a:r>
            <a:r>
              <a:rPr lang="en-US" altLang="en-US" sz="1200" b="1" dirty="0">
                <a:solidFill>
                  <a:schemeClr val="bg1"/>
                </a:solidFill>
                <a:latin typeface="Calibri" panose="020F0502020204030204" pitchFamily="34" charset="0"/>
              </a:rPr>
              <a:t>|  </a:t>
            </a:r>
            <a:r>
              <a:rPr lang="en-US" altLang="en-US" sz="1200" dirty="0" smtClean="0">
                <a:solidFill>
                  <a:schemeClr val="bg1"/>
                </a:solidFill>
                <a:latin typeface="Calibri" panose="020F0502020204030204" pitchFamily="34" charset="0"/>
              </a:rPr>
              <a:t>January / February 2018</a:t>
            </a:r>
            <a:endParaRPr lang="en-US" altLang="en-US" sz="1200" dirty="0">
              <a:solidFill>
                <a:schemeClr val="bg1"/>
              </a:solidFill>
              <a:latin typeface="Calibri" panose="020F050202020403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CWIP – </a:t>
            </a:r>
            <a:r>
              <a:rPr lang="en-US" altLang="en-US" b="1" dirty="0" smtClean="0">
                <a:latin typeface="Calibri" panose="020F0502020204030204" pitchFamily="34" charset="0"/>
              </a:rPr>
              <a:t>what cost to be included</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052735"/>
            <a:ext cx="8910264" cy="5256585"/>
          </a:xfrm>
        </p:spPr>
        <p:txBody>
          <a:bodyPr/>
          <a:lstStyle/>
          <a:p>
            <a:pPr>
              <a:spcBef>
                <a:spcPts val="600"/>
              </a:spcBef>
              <a:spcAft>
                <a:spcPts val="600"/>
              </a:spcAft>
              <a:buFont typeface="Arial" panose="020B0604020202020204" pitchFamily="34" charset="0"/>
              <a:buChar char="•"/>
            </a:pPr>
            <a:r>
              <a:rPr lang="en-US" sz="2200" b="1" dirty="0" smtClean="0">
                <a:latin typeface="Calibri" panose="020F0502020204030204" pitchFamily="34" charset="0"/>
              </a:rPr>
              <a:t>Feasibility studies</a:t>
            </a:r>
          </a:p>
          <a:p>
            <a:pPr>
              <a:spcBef>
                <a:spcPts val="600"/>
              </a:spcBef>
              <a:spcAft>
                <a:spcPts val="600"/>
              </a:spcAft>
              <a:buFont typeface="Arial" panose="020B0604020202020204" pitchFamily="34" charset="0"/>
              <a:buChar char="•"/>
            </a:pPr>
            <a:r>
              <a:rPr lang="en-US" sz="2200" b="1" dirty="0" smtClean="0">
                <a:latin typeface="Calibri" panose="020F0502020204030204" pitchFamily="34" charset="0"/>
              </a:rPr>
              <a:t>Environmental impact studies</a:t>
            </a:r>
          </a:p>
          <a:p>
            <a:pPr>
              <a:spcBef>
                <a:spcPts val="600"/>
              </a:spcBef>
              <a:spcAft>
                <a:spcPts val="600"/>
              </a:spcAft>
              <a:buFont typeface="Arial" panose="020B0604020202020204" pitchFamily="34" charset="0"/>
              <a:buChar char="•"/>
            </a:pPr>
            <a:r>
              <a:rPr lang="en-US" altLang="en-US" sz="2200" b="1" dirty="0" smtClean="0">
                <a:latin typeface="Calibri" panose="020F0502020204030204" pitchFamily="34" charset="0"/>
                <a:cs typeface="Calibri" panose="020F0502020204030204" pitchFamily="34" charset="0"/>
              </a:rPr>
              <a:t>Any expenditure before decision to continue/ not</a:t>
            </a:r>
          </a:p>
          <a:p>
            <a:pPr marL="0" indent="0">
              <a:spcBef>
                <a:spcPts val="600"/>
              </a:spcBef>
              <a:spcAft>
                <a:spcPts val="600"/>
              </a:spcAft>
              <a:buNone/>
            </a:pPr>
            <a:r>
              <a:rPr lang="en-US" altLang="en-US" sz="2200" b="1" dirty="0" smtClean="0">
                <a:latin typeface="Calibri" panose="020F0502020204030204" pitchFamily="34" charset="0"/>
                <a:cs typeface="Calibri" panose="020F0502020204030204" pitchFamily="34" charset="0"/>
              </a:rPr>
              <a:t>Budgeted as </a:t>
            </a:r>
            <a:r>
              <a:rPr lang="en-US" altLang="en-US" sz="2200" b="1" dirty="0" smtClean="0">
                <a:latin typeface="Calibri" panose="020F0502020204030204" pitchFamily="34" charset="0"/>
                <a:cs typeface="Calibri" panose="020F0502020204030204" pitchFamily="34" charset="0"/>
              </a:rPr>
              <a:t>capital?  Take </a:t>
            </a:r>
            <a:r>
              <a:rPr lang="en-US" altLang="en-US" sz="2200" b="1" dirty="0" smtClean="0">
                <a:latin typeface="Calibri" panose="020F0502020204030204" pitchFamily="34" charset="0"/>
                <a:cs typeface="Calibri" panose="020F0502020204030204" pitchFamily="34" charset="0"/>
              </a:rPr>
              <a:t>into CWIP and take out as ‘project terminated’ with </a:t>
            </a:r>
            <a:r>
              <a:rPr lang="en-US" altLang="en-US" sz="2200" b="1" dirty="0" smtClean="0">
                <a:latin typeface="Calibri" panose="020F0502020204030204" pitchFamily="34" charset="0"/>
                <a:cs typeface="Calibri" panose="020F0502020204030204" pitchFamily="34" charset="0"/>
              </a:rPr>
              <a:t>motivation </a:t>
            </a:r>
            <a:r>
              <a:rPr lang="en-US" altLang="en-US" sz="2200" b="1" dirty="0" smtClean="0">
                <a:latin typeface="Calibri" panose="020F0502020204030204" pitchFamily="34" charset="0"/>
                <a:cs typeface="Calibri" panose="020F0502020204030204" pitchFamily="34" charset="0"/>
              </a:rPr>
              <a:t>why not </a:t>
            </a:r>
            <a:r>
              <a:rPr lang="en-US" altLang="en-US" sz="2200" b="1" dirty="0" smtClean="0">
                <a:latin typeface="Calibri" panose="020F0502020204030204" pitchFamily="34" charset="0"/>
                <a:cs typeface="Calibri" panose="020F0502020204030204" pitchFamily="34" charset="0"/>
              </a:rPr>
              <a:t>continued (register of terminated projects)</a:t>
            </a:r>
            <a:endParaRPr lang="en-US" altLang="en-US" sz="2200" b="1" dirty="0" smtClean="0">
              <a:latin typeface="Calibri" panose="020F0502020204030204" pitchFamily="34" charset="0"/>
              <a:cs typeface="Calibri" panose="020F0502020204030204" pitchFamily="34" charset="0"/>
            </a:endParaRPr>
          </a:p>
          <a:p>
            <a:pPr>
              <a:spcBef>
                <a:spcPts val="600"/>
              </a:spcBef>
              <a:spcAft>
                <a:spcPts val="600"/>
              </a:spcAft>
              <a:buFont typeface="Arial" panose="020B0604020202020204" pitchFamily="34" charset="0"/>
              <a:buChar char="•"/>
            </a:pPr>
            <a:r>
              <a:rPr lang="en-US" altLang="en-US" sz="2200" b="1" dirty="0" smtClean="0">
                <a:latin typeface="Calibri" panose="020F0502020204030204" pitchFamily="34" charset="0"/>
                <a:cs typeface="Calibri" panose="020F0502020204030204" pitchFamily="34" charset="0"/>
              </a:rPr>
              <a:t>Architect for design</a:t>
            </a:r>
          </a:p>
          <a:p>
            <a:pPr>
              <a:spcBef>
                <a:spcPts val="600"/>
              </a:spcBef>
              <a:spcAft>
                <a:spcPts val="600"/>
              </a:spcAft>
              <a:buFont typeface="Arial" panose="020B0604020202020204" pitchFamily="34" charset="0"/>
              <a:buChar char="•"/>
            </a:pPr>
            <a:r>
              <a:rPr lang="en-US" altLang="en-US" sz="2200" b="1" dirty="0" smtClean="0">
                <a:latin typeface="Calibri" panose="020F0502020204030204" pitchFamily="34" charset="0"/>
                <a:cs typeface="Calibri" panose="020F0502020204030204" pitchFamily="34" charset="0"/>
              </a:rPr>
              <a:t>Other professionals  before </a:t>
            </a:r>
            <a:r>
              <a:rPr lang="en-US" altLang="en-US" sz="2200" b="1" dirty="0" smtClean="0">
                <a:latin typeface="Calibri" panose="020F0502020204030204" pitchFamily="34" charset="0"/>
                <a:cs typeface="Calibri" panose="020F0502020204030204" pitchFamily="34" charset="0"/>
              </a:rPr>
              <a:t>or during construction</a:t>
            </a:r>
            <a:endParaRPr lang="en-ZA" altLang="en-US" sz="2200" b="1" dirty="0" smtClean="0">
              <a:latin typeface="Calibri" panose="020F0502020204030204" pitchFamily="34" charset="0"/>
              <a:cs typeface="Calibri" panose="020F0502020204030204" pitchFamily="34" charset="0"/>
            </a:endParaRPr>
          </a:p>
          <a:p>
            <a:pPr>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Land clearing  and all construction related costs</a:t>
            </a:r>
          </a:p>
          <a:p>
            <a:pPr>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Bring asset to stage where ‘ready for use’ </a:t>
            </a:r>
          </a:p>
          <a:p>
            <a:pPr marL="0" indent="0">
              <a:spcBef>
                <a:spcPts val="600"/>
              </a:spcBef>
              <a:spcAft>
                <a:spcPts val="600"/>
              </a:spcAft>
              <a:buNone/>
            </a:pPr>
            <a:r>
              <a:rPr lang="en-ZA" altLang="en-US" sz="2200" b="1" dirty="0" smtClean="0">
                <a:latin typeface="Calibri" panose="020F0502020204030204" pitchFamily="34" charset="0"/>
                <a:cs typeface="Calibri" panose="020F0502020204030204" pitchFamily="34" charset="0"/>
              </a:rPr>
              <a:t>Take to asset register</a:t>
            </a:r>
          </a:p>
          <a:p>
            <a:pPr>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Retention and professional fees to assess cost (bill of materials) </a:t>
            </a: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10</a:t>
            </a:fld>
            <a:endParaRPr lang="en-US" sz="1400" b="0" dirty="0">
              <a:solidFill>
                <a:schemeClr val="tx1"/>
              </a:solidFill>
              <a:latin typeface="+mn-lt"/>
            </a:endParaRPr>
          </a:p>
        </p:txBody>
      </p:sp>
    </p:spTree>
    <p:extLst>
      <p:ext uri="{BB962C8B-B14F-4D97-AF65-F5344CB8AC3E}">
        <p14:creationId xmlns:p14="http://schemas.microsoft.com/office/powerpoint/2010/main" val="31817449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CWIP – </a:t>
            </a:r>
            <a:r>
              <a:rPr lang="en-US" altLang="en-US" b="1" dirty="0" smtClean="0">
                <a:latin typeface="Calibri" panose="020F0502020204030204" pitchFamily="34" charset="0"/>
              </a:rPr>
              <a:t>when to be excluded</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100211"/>
          </a:xfrm>
        </p:spPr>
        <p:txBody>
          <a:bodyPr/>
          <a:lstStyle/>
          <a:p>
            <a:pPr>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When to take out of CWIP</a:t>
            </a:r>
          </a:p>
          <a:p>
            <a:pPr lvl="1">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Ready for use</a:t>
            </a:r>
          </a:p>
          <a:p>
            <a:pPr lvl="1">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Terminated</a:t>
            </a:r>
          </a:p>
          <a:p>
            <a:pPr>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Terminated</a:t>
            </a:r>
          </a:p>
          <a:p>
            <a:pPr lvl="1">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Mindful of PFMA –</a:t>
            </a:r>
          </a:p>
          <a:p>
            <a:pPr lvl="2">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S27 estimates of capital expenditure current and future years</a:t>
            </a:r>
            <a:endParaRPr lang="en-ZA" altLang="en-US" sz="2200" b="1" dirty="0">
              <a:latin typeface="Calibri" panose="020F0502020204030204" pitchFamily="34" charset="0"/>
              <a:cs typeface="Calibri" panose="020F0502020204030204" pitchFamily="34" charset="0"/>
            </a:endParaRPr>
          </a:p>
          <a:p>
            <a:pPr lvl="2">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S38 assess all capital projects prior to final decision on project (budget for every year of project must be available) </a:t>
            </a:r>
            <a:endParaRPr lang="en-ZA" altLang="en-US" sz="2200" dirty="0">
              <a:latin typeface="Calibri" panose="020F0502020204030204" pitchFamily="34" charset="0"/>
              <a:cs typeface="Calibri" panose="020F0502020204030204" pitchFamily="34" charset="0"/>
            </a:endParaRPr>
          </a:p>
          <a:p>
            <a:pPr lvl="1">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No future budget, indefinite inactivity</a:t>
            </a:r>
          </a:p>
          <a:p>
            <a:pPr>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Suggest </a:t>
            </a:r>
            <a:r>
              <a:rPr lang="en-ZA" altLang="en-US" sz="2200" b="1" dirty="0">
                <a:latin typeface="Calibri" panose="020F0502020204030204" pitchFamily="34" charset="0"/>
                <a:cs typeface="Calibri" panose="020F0502020204030204" pitchFamily="34" charset="0"/>
              </a:rPr>
              <a:t>criteria </a:t>
            </a:r>
            <a:r>
              <a:rPr lang="en-ZA" altLang="en-US" sz="2200" b="1" dirty="0" smtClean="0">
                <a:latin typeface="Calibri" panose="020F0502020204030204" pitchFamily="34" charset="0"/>
                <a:cs typeface="Calibri" panose="020F0502020204030204" pitchFamily="34" charset="0"/>
              </a:rPr>
              <a:t>(when to consider terminated) in </a:t>
            </a:r>
            <a:r>
              <a:rPr lang="en-ZA" altLang="en-US" sz="2200" b="1" dirty="0">
                <a:latin typeface="Calibri" panose="020F0502020204030204" pitchFamily="34" charset="0"/>
                <a:cs typeface="Calibri" panose="020F0502020204030204" pitchFamily="34" charset="0"/>
              </a:rPr>
              <a:t>asset policies</a:t>
            </a:r>
          </a:p>
          <a:p>
            <a:pPr marL="457200" lvl="1" indent="0">
              <a:spcBef>
                <a:spcPts val="600"/>
              </a:spcBef>
              <a:spcAft>
                <a:spcPts val="600"/>
              </a:spcAft>
              <a:buNone/>
            </a:pPr>
            <a:r>
              <a:rPr lang="en-ZA" altLang="en-US" sz="2200" dirty="0" smtClean="0">
                <a:latin typeface="Calibri" panose="020F0502020204030204" pitchFamily="34" charset="0"/>
                <a:cs typeface="Calibri" panose="020F0502020204030204" pitchFamily="34" charset="0"/>
              </a:rPr>
              <a:t/>
            </a:r>
            <a:br>
              <a:rPr lang="en-ZA" altLang="en-US" sz="2200" dirty="0" smtClean="0">
                <a:latin typeface="Calibri" panose="020F0502020204030204" pitchFamily="34" charset="0"/>
                <a:cs typeface="Calibri" panose="020F0502020204030204" pitchFamily="34" charset="0"/>
              </a:rPr>
            </a:br>
            <a:endParaRPr lang="en-ZA" altLang="en-US" sz="2200" dirty="0" smtClean="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11</a:t>
            </a:fld>
            <a:endParaRPr lang="en-US" sz="1400" b="0" dirty="0">
              <a:solidFill>
                <a:schemeClr val="tx1"/>
              </a:solidFill>
              <a:latin typeface="+mn-lt"/>
            </a:endParaRPr>
          </a:p>
        </p:txBody>
      </p:sp>
    </p:spTree>
    <p:extLst>
      <p:ext uri="{BB962C8B-B14F-4D97-AF65-F5344CB8AC3E}">
        <p14:creationId xmlns:p14="http://schemas.microsoft.com/office/powerpoint/2010/main" val="23740812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Reporting requirements ( </a:t>
            </a:r>
            <a:r>
              <a:rPr lang="en-US" altLang="en-US" b="1" dirty="0" err="1" smtClean="0">
                <a:latin typeface="Calibri" panose="020F0502020204030204" pitchFamily="34" charset="0"/>
              </a:rPr>
              <a:t>para</a:t>
            </a:r>
            <a:r>
              <a:rPr lang="en-US" altLang="en-US" b="1" dirty="0" smtClean="0">
                <a:latin typeface="Calibri" panose="020F0502020204030204" pitchFamily="34" charset="0"/>
              </a:rPr>
              <a:t>. 11.106)</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532647"/>
          </a:xfrm>
        </p:spPr>
        <p:txBody>
          <a:bodyPr/>
          <a:lstStyle/>
          <a:p>
            <a:pPr marL="0" lvl="0" indent="0" algn="just">
              <a:spcBef>
                <a:spcPts val="600"/>
              </a:spcBef>
              <a:spcAft>
                <a:spcPts val="600"/>
              </a:spcAft>
              <a:buNone/>
            </a:pPr>
            <a:r>
              <a:rPr lang="en-ZA" b="1" dirty="0">
                <a:ea typeface="Calibri"/>
                <a:cs typeface="Times New Roman"/>
              </a:rPr>
              <a:t>A department shall disclose the following at cost in its notes with regards to capital work- in- progress for each major class:</a:t>
            </a:r>
            <a:endParaRPr lang="en-GB" dirty="0">
              <a:latin typeface="Calibri"/>
              <a:ea typeface="Calibri"/>
              <a:cs typeface="Times New Roman"/>
            </a:endParaRPr>
          </a:p>
          <a:p>
            <a:pPr lvl="0" algn="just">
              <a:spcBef>
                <a:spcPts val="600"/>
              </a:spcBef>
              <a:spcAft>
                <a:spcPts val="600"/>
              </a:spcAft>
              <a:buFont typeface="+mj-lt"/>
              <a:buAutoNum type="alphaLcParenR"/>
              <a:tabLst>
                <a:tab pos="228600" algn="l"/>
              </a:tabLst>
            </a:pPr>
            <a:r>
              <a:rPr lang="en-ZA" b="1" dirty="0">
                <a:ea typeface="Calibri"/>
                <a:cs typeface="Times New Roman"/>
              </a:rPr>
              <a:t>the cumulative </a:t>
            </a:r>
            <a:r>
              <a:rPr lang="en-ZA" b="1" u="sng" dirty="0">
                <a:ea typeface="Calibri"/>
                <a:cs typeface="Times New Roman"/>
              </a:rPr>
              <a:t>cash</a:t>
            </a:r>
            <a:r>
              <a:rPr lang="en-ZA" b="1" dirty="0">
                <a:ea typeface="Calibri"/>
                <a:cs typeface="Times New Roman"/>
              </a:rPr>
              <a:t> payments made at the beginning and end of the period; and</a:t>
            </a:r>
            <a:endParaRPr lang="en-GB" dirty="0">
              <a:latin typeface="Calibri"/>
              <a:ea typeface="Calibri"/>
              <a:cs typeface="Times New Roman"/>
            </a:endParaRPr>
          </a:p>
          <a:p>
            <a:pPr lvl="0" algn="just">
              <a:spcBef>
                <a:spcPts val="600"/>
              </a:spcBef>
              <a:spcAft>
                <a:spcPts val="600"/>
              </a:spcAft>
              <a:buFont typeface="+mj-lt"/>
              <a:buAutoNum type="alphaLcParenR"/>
              <a:tabLst>
                <a:tab pos="228600" algn="l"/>
              </a:tabLst>
            </a:pPr>
            <a:r>
              <a:rPr lang="en-ZA" b="1" dirty="0">
                <a:ea typeface="Calibri"/>
                <a:cs typeface="Times New Roman"/>
              </a:rPr>
              <a:t>a reconciliation of the cash payments at the beginning and end of the period (for both the current and the prior year) showing:</a:t>
            </a:r>
            <a:endParaRPr lang="en-GB" dirty="0">
              <a:latin typeface="Calibri"/>
              <a:ea typeface="Calibri"/>
              <a:cs typeface="Times New Roman"/>
            </a:endParaRPr>
          </a:p>
          <a:p>
            <a:pPr lvl="1" algn="just">
              <a:spcBef>
                <a:spcPts val="600"/>
              </a:spcBef>
              <a:spcAft>
                <a:spcPts val="600"/>
              </a:spcAft>
              <a:buFont typeface="+mj-lt"/>
              <a:buAutoNum type="romanLcParenBoth"/>
            </a:pPr>
            <a:r>
              <a:rPr lang="en-US" b="1" dirty="0">
                <a:ea typeface="Calibri"/>
                <a:cs typeface="Times New Roman"/>
              </a:rPr>
              <a:t>prior period error (where applicable);</a:t>
            </a:r>
            <a:endParaRPr lang="en-GB" dirty="0">
              <a:latin typeface="Calibri"/>
              <a:ea typeface="Calibri"/>
              <a:cs typeface="Times New Roman"/>
            </a:endParaRPr>
          </a:p>
          <a:p>
            <a:pPr lvl="1" algn="just">
              <a:spcBef>
                <a:spcPts val="600"/>
              </a:spcBef>
              <a:spcAft>
                <a:spcPts val="600"/>
              </a:spcAft>
              <a:buFont typeface="+mj-lt"/>
              <a:buAutoNum type="romanLcParenBoth"/>
            </a:pPr>
            <a:r>
              <a:rPr lang="en-US" b="1" dirty="0">
                <a:ea typeface="Calibri"/>
                <a:cs typeface="Times New Roman"/>
              </a:rPr>
              <a:t>capital expenditure in the current year towards capital work- in- progress; </a:t>
            </a:r>
            <a:endParaRPr lang="en-GB" dirty="0">
              <a:latin typeface="Calibri"/>
              <a:ea typeface="Calibri"/>
              <a:cs typeface="Times New Roman"/>
            </a:endParaRPr>
          </a:p>
          <a:p>
            <a:pPr lvl="1" algn="just">
              <a:spcBef>
                <a:spcPts val="600"/>
              </a:spcBef>
              <a:spcAft>
                <a:spcPts val="600"/>
              </a:spcAft>
              <a:buFont typeface="+mj-lt"/>
              <a:buAutoNum type="romanLcParenBoth"/>
            </a:pPr>
            <a:r>
              <a:rPr lang="en-US" b="1" dirty="0">
                <a:ea typeface="Calibri"/>
                <a:cs typeface="Times New Roman"/>
              </a:rPr>
              <a:t>project assets transferred as non-cash additions to the asset register as they became ‘ready for use’; and</a:t>
            </a:r>
            <a:endParaRPr lang="en-GB" dirty="0">
              <a:latin typeface="Calibri"/>
              <a:ea typeface="Calibri"/>
              <a:cs typeface="Times New Roman"/>
            </a:endParaRPr>
          </a:p>
          <a:p>
            <a:pPr lvl="1" algn="just">
              <a:spcBef>
                <a:spcPts val="600"/>
              </a:spcBef>
              <a:spcAft>
                <a:spcPts val="600"/>
              </a:spcAft>
              <a:buFont typeface="+mj-lt"/>
              <a:buAutoNum type="romanLcParenBoth"/>
            </a:pPr>
            <a:r>
              <a:rPr lang="en-US" b="1" dirty="0">
                <a:ea typeface="Calibri"/>
                <a:cs typeface="Times New Roman"/>
              </a:rPr>
              <a:t>projects removed from work-in-progress as a result of being stopped or abandoned during the year.</a:t>
            </a:r>
            <a:endParaRPr lang="en-GB" dirty="0">
              <a:latin typeface="Calibri"/>
              <a:ea typeface="Calibri"/>
              <a:cs typeface="Times New Roman"/>
            </a:endParaRPr>
          </a:p>
          <a:p>
            <a:pPr marL="0" lvl="0" indent="0" algn="just">
              <a:spcBef>
                <a:spcPts val="600"/>
              </a:spcBef>
              <a:spcAft>
                <a:spcPts val="600"/>
              </a:spcAft>
              <a:buNone/>
              <a:tabLst>
                <a:tab pos="228600" algn="l"/>
              </a:tabLst>
            </a:pPr>
            <a:endParaRPr lang="en-GB" sz="1400" dirty="0">
              <a:latin typeface="Calibri"/>
              <a:ea typeface="Calibri"/>
              <a:cs typeface="Times New Roman"/>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12</a:t>
            </a:fld>
            <a:endParaRPr lang="en-US" sz="1400" b="0" dirty="0">
              <a:solidFill>
                <a:schemeClr val="tx1"/>
              </a:solidFill>
              <a:latin typeface="+mn-lt"/>
            </a:endParaRPr>
          </a:p>
        </p:txBody>
      </p:sp>
    </p:spTree>
    <p:extLst>
      <p:ext uri="{BB962C8B-B14F-4D97-AF65-F5344CB8AC3E}">
        <p14:creationId xmlns:p14="http://schemas.microsoft.com/office/powerpoint/2010/main" val="11524857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Reporting requirements ( </a:t>
            </a:r>
            <a:r>
              <a:rPr lang="en-US" altLang="en-US" b="1" dirty="0" err="1" smtClean="0">
                <a:latin typeface="Calibri" panose="020F0502020204030204" pitchFamily="34" charset="0"/>
              </a:rPr>
              <a:t>para</a:t>
            </a:r>
            <a:r>
              <a:rPr lang="en-US" altLang="en-US" b="1" dirty="0" smtClean="0">
                <a:latin typeface="Calibri" panose="020F0502020204030204" pitchFamily="34" charset="0"/>
              </a:rPr>
              <a:t>. 11.106)</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532647"/>
          </a:xfrm>
        </p:spPr>
        <p:txBody>
          <a:bodyPr/>
          <a:lstStyle/>
          <a:p>
            <a:pPr marL="0" lvl="0" indent="0" algn="just">
              <a:spcBef>
                <a:spcPts val="600"/>
              </a:spcBef>
              <a:spcAft>
                <a:spcPts val="600"/>
              </a:spcAft>
              <a:buNone/>
            </a:pPr>
            <a:r>
              <a:rPr lang="en-ZA" b="1" i="1" dirty="0" smtClean="0">
                <a:ea typeface="Calibri"/>
                <a:cs typeface="Times New Roman"/>
              </a:rPr>
              <a:t>A department shall disclose the following at cost in its notes with regards to capital work- in- progress for each major class:</a:t>
            </a:r>
            <a:endParaRPr lang="en-GB" i="1" dirty="0">
              <a:latin typeface="Calibri"/>
              <a:ea typeface="Calibri"/>
              <a:cs typeface="Times New Roman"/>
            </a:endParaRPr>
          </a:p>
          <a:p>
            <a:pPr marL="0" lvl="0" indent="0" algn="just">
              <a:spcBef>
                <a:spcPts val="600"/>
              </a:spcBef>
              <a:spcAft>
                <a:spcPts val="600"/>
              </a:spcAft>
              <a:buNone/>
              <a:tabLst>
                <a:tab pos="228600" algn="l"/>
              </a:tabLst>
            </a:pPr>
            <a:r>
              <a:rPr lang="en-ZA" b="1" dirty="0" smtClean="0">
                <a:ea typeface="Calibri"/>
                <a:cs typeface="Times New Roman"/>
              </a:rPr>
              <a:t>(c)  an </a:t>
            </a:r>
            <a:r>
              <a:rPr lang="en-ZA" b="1" dirty="0">
                <a:ea typeface="Calibri"/>
                <a:cs typeface="Times New Roman"/>
              </a:rPr>
              <a:t>age analysis reflecting on-going projects’ duration from date of inception:</a:t>
            </a:r>
            <a:endParaRPr lang="en-GB" dirty="0">
              <a:latin typeface="Calibri"/>
              <a:ea typeface="Calibri"/>
              <a:cs typeface="Times New Roman"/>
            </a:endParaRPr>
          </a:p>
          <a:p>
            <a:pPr lvl="1" algn="just">
              <a:spcBef>
                <a:spcPts val="600"/>
              </a:spcBef>
              <a:spcAft>
                <a:spcPts val="600"/>
              </a:spcAft>
              <a:buFont typeface="+mj-lt"/>
              <a:buAutoNum type="romanLcParenBoth"/>
            </a:pPr>
            <a:r>
              <a:rPr lang="en-ZA" b="1" dirty="0">
                <a:ea typeface="Calibri"/>
                <a:cs typeface="Times New Roman"/>
              </a:rPr>
              <a:t>projects not older than one year;</a:t>
            </a:r>
            <a:endParaRPr lang="en-GB" dirty="0">
              <a:latin typeface="Calibri"/>
              <a:ea typeface="Calibri"/>
              <a:cs typeface="Times New Roman"/>
            </a:endParaRPr>
          </a:p>
          <a:p>
            <a:pPr lvl="1" algn="just">
              <a:spcBef>
                <a:spcPts val="600"/>
              </a:spcBef>
              <a:spcAft>
                <a:spcPts val="600"/>
              </a:spcAft>
              <a:buFont typeface="+mj-lt"/>
              <a:buAutoNum type="romanLcParenBoth"/>
            </a:pPr>
            <a:r>
              <a:rPr lang="en-ZA" b="1" dirty="0">
                <a:ea typeface="Calibri"/>
                <a:cs typeface="Times New Roman"/>
              </a:rPr>
              <a:t>projects older than one year but not older than three years;</a:t>
            </a:r>
            <a:endParaRPr lang="en-GB" dirty="0">
              <a:latin typeface="Calibri"/>
              <a:ea typeface="Calibri"/>
              <a:cs typeface="Times New Roman"/>
            </a:endParaRPr>
          </a:p>
          <a:p>
            <a:pPr lvl="1" algn="just">
              <a:spcBef>
                <a:spcPts val="600"/>
              </a:spcBef>
              <a:spcAft>
                <a:spcPts val="600"/>
              </a:spcAft>
              <a:buFont typeface="+mj-lt"/>
              <a:buAutoNum type="romanLcParenBoth"/>
            </a:pPr>
            <a:r>
              <a:rPr lang="en-ZA" b="1" dirty="0">
                <a:ea typeface="Calibri"/>
                <a:cs typeface="Times New Roman"/>
              </a:rPr>
              <a:t>projects older than three years but not older than five years; and</a:t>
            </a:r>
            <a:endParaRPr lang="en-GB" dirty="0">
              <a:latin typeface="Calibri"/>
              <a:ea typeface="Calibri"/>
              <a:cs typeface="Times New Roman"/>
            </a:endParaRPr>
          </a:p>
          <a:p>
            <a:pPr lvl="1" algn="just">
              <a:spcBef>
                <a:spcPts val="600"/>
              </a:spcBef>
              <a:spcAft>
                <a:spcPts val="600"/>
              </a:spcAft>
              <a:buFont typeface="+mj-lt"/>
              <a:buAutoNum type="romanLcParenBoth"/>
            </a:pPr>
            <a:r>
              <a:rPr lang="en-ZA" b="1" dirty="0">
                <a:ea typeface="Calibri"/>
                <a:cs typeface="Times New Roman"/>
              </a:rPr>
              <a:t>projects running for longer than five years</a:t>
            </a:r>
            <a:r>
              <a:rPr lang="en-ZA" b="1" dirty="0" smtClean="0">
                <a:ea typeface="Calibri"/>
                <a:cs typeface="Times New Roman"/>
              </a:rPr>
              <a:t>.</a:t>
            </a:r>
            <a:endParaRPr lang="en-GB" dirty="0">
              <a:latin typeface="Calibri"/>
              <a:ea typeface="Calibri"/>
              <a:cs typeface="Times New Roman"/>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13</a:t>
            </a:fld>
            <a:endParaRPr lang="en-US" sz="1400" b="0" dirty="0">
              <a:solidFill>
                <a:schemeClr val="tx1"/>
              </a:solidFill>
              <a:latin typeface="+mn-lt"/>
            </a:endParaRPr>
          </a:p>
        </p:txBody>
      </p:sp>
    </p:spTree>
    <p:extLst>
      <p:ext uri="{BB962C8B-B14F-4D97-AF65-F5344CB8AC3E}">
        <p14:creationId xmlns:p14="http://schemas.microsoft.com/office/powerpoint/2010/main" val="10376028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Reporting requirements ( </a:t>
            </a:r>
            <a:r>
              <a:rPr lang="en-US" altLang="en-US" b="1" dirty="0" err="1" smtClean="0">
                <a:latin typeface="Calibri" panose="020F0502020204030204" pitchFamily="34" charset="0"/>
              </a:rPr>
              <a:t>para</a:t>
            </a:r>
            <a:r>
              <a:rPr lang="en-US" altLang="en-US" b="1" dirty="0" smtClean="0">
                <a:latin typeface="Calibri" panose="020F0502020204030204" pitchFamily="34" charset="0"/>
              </a:rPr>
              <a:t>. 11.106)</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100211"/>
          </a:xfrm>
        </p:spPr>
        <p:txBody>
          <a:bodyPr/>
          <a:lstStyle/>
          <a:p>
            <a:pPr marL="0" lvl="0" indent="0" algn="just">
              <a:spcBef>
                <a:spcPts val="600"/>
              </a:spcBef>
              <a:spcAft>
                <a:spcPts val="600"/>
              </a:spcAft>
              <a:buNone/>
            </a:pPr>
            <a:r>
              <a:rPr lang="en-ZA" b="1" i="1" dirty="0" smtClean="0">
                <a:ea typeface="Calibri"/>
                <a:cs typeface="Times New Roman"/>
              </a:rPr>
              <a:t>A </a:t>
            </a:r>
            <a:r>
              <a:rPr lang="en-ZA" b="1" i="1" dirty="0">
                <a:ea typeface="Calibri"/>
                <a:cs typeface="Times New Roman"/>
              </a:rPr>
              <a:t>department shall disclose the following at cost in its notes with regards to capital work- in- progress for each major </a:t>
            </a:r>
            <a:r>
              <a:rPr lang="en-ZA" b="1" i="1" dirty="0" smtClean="0">
                <a:ea typeface="Calibri"/>
                <a:cs typeface="Times New Roman"/>
              </a:rPr>
              <a:t>class:</a:t>
            </a:r>
            <a:endParaRPr lang="en-GB" i="1" dirty="0">
              <a:latin typeface="Calibri"/>
              <a:ea typeface="Calibri"/>
              <a:cs typeface="Times New Roman"/>
            </a:endParaRPr>
          </a:p>
          <a:p>
            <a:pPr lvl="0" algn="just">
              <a:spcBef>
                <a:spcPts val="600"/>
              </a:spcBef>
              <a:spcAft>
                <a:spcPts val="600"/>
              </a:spcAft>
              <a:buFont typeface="+mj-lt"/>
              <a:buAutoNum type="alphaLcParenR" startAt="4"/>
              <a:tabLst>
                <a:tab pos="228600" algn="l"/>
              </a:tabLst>
            </a:pPr>
            <a:r>
              <a:rPr lang="en-ZA" b="1" dirty="0" smtClean="0">
                <a:ea typeface="Calibri"/>
                <a:cs typeface="Times New Roman"/>
              </a:rPr>
              <a:t>distinguishing </a:t>
            </a:r>
            <a:r>
              <a:rPr lang="en-ZA" b="1" dirty="0">
                <a:ea typeface="Calibri"/>
                <a:cs typeface="Times New Roman"/>
              </a:rPr>
              <a:t>in (c) above between projects where planning was completed but where no actual construction has started and those projects where construction is underway;</a:t>
            </a:r>
            <a:endParaRPr lang="en-GB" dirty="0">
              <a:latin typeface="Calibri"/>
              <a:ea typeface="Calibri"/>
              <a:cs typeface="Times New Roman"/>
            </a:endParaRPr>
          </a:p>
          <a:p>
            <a:pPr lvl="0" algn="just">
              <a:spcBef>
                <a:spcPts val="600"/>
              </a:spcBef>
              <a:spcAft>
                <a:spcPts val="600"/>
              </a:spcAft>
              <a:buFont typeface="+mj-lt"/>
              <a:buAutoNum type="alphaLcParenR" startAt="4"/>
              <a:tabLst>
                <a:tab pos="228600" algn="l"/>
              </a:tabLst>
            </a:pPr>
            <a:r>
              <a:rPr lang="en-ZA" b="1" dirty="0">
                <a:ea typeface="Calibri"/>
                <a:cs typeface="Times New Roman"/>
              </a:rPr>
              <a:t>a narrative to explain the reasons for projects with a duration of longer than </a:t>
            </a:r>
            <a:r>
              <a:rPr lang="en-ZA" b="1" u="sng" dirty="0">
                <a:ea typeface="Calibri"/>
                <a:cs typeface="Times New Roman"/>
              </a:rPr>
              <a:t>five</a:t>
            </a:r>
            <a:r>
              <a:rPr lang="en-ZA" b="1" dirty="0">
                <a:ea typeface="Calibri"/>
                <a:cs typeface="Times New Roman"/>
              </a:rPr>
              <a:t> years and the actions taken to complete the projects;</a:t>
            </a:r>
            <a:endParaRPr lang="en-GB" dirty="0">
              <a:latin typeface="Calibri"/>
              <a:ea typeface="Calibri"/>
              <a:cs typeface="Times New Roman"/>
            </a:endParaRPr>
          </a:p>
          <a:p>
            <a:pPr lvl="0" algn="just">
              <a:spcBef>
                <a:spcPts val="600"/>
              </a:spcBef>
              <a:spcAft>
                <a:spcPts val="600"/>
              </a:spcAft>
              <a:buFont typeface="+mj-lt"/>
              <a:buAutoNum type="alphaLcParenR" startAt="4"/>
              <a:tabLst>
                <a:tab pos="228600" algn="l"/>
              </a:tabLst>
            </a:pPr>
            <a:r>
              <a:rPr lang="en-ZA" b="1" dirty="0">
                <a:ea typeface="Calibri"/>
                <a:cs typeface="Times New Roman"/>
              </a:rPr>
              <a:t>a narrative to explain reasons for the stopping or abandoning of projects and the possibility of the projects being continued at a later stage together with the accumulated cost of these projects to date and estimated cost to complete; </a:t>
            </a:r>
            <a:r>
              <a:rPr lang="en-ZA" b="1" dirty="0" smtClean="0">
                <a:ea typeface="Calibri"/>
                <a:cs typeface="Times New Roman"/>
              </a:rPr>
              <a:t>and</a:t>
            </a:r>
            <a:endParaRPr lang="en-GB" dirty="0" smtClean="0">
              <a:latin typeface="Calibri"/>
              <a:ea typeface="Calibri"/>
              <a:cs typeface="Times New Roman"/>
            </a:endParaRPr>
          </a:p>
          <a:p>
            <a:pPr lvl="0" algn="just">
              <a:spcBef>
                <a:spcPts val="600"/>
              </a:spcBef>
              <a:spcAft>
                <a:spcPts val="600"/>
              </a:spcAft>
              <a:buFont typeface="+mj-lt"/>
              <a:buAutoNum type="alphaLcParenR" startAt="4"/>
              <a:tabLst>
                <a:tab pos="228600" algn="l"/>
              </a:tabLst>
            </a:pPr>
            <a:r>
              <a:rPr lang="en-ZA" b="1" dirty="0" smtClean="0">
                <a:ea typeface="Calibri"/>
              </a:rPr>
              <a:t>the </a:t>
            </a:r>
            <a:r>
              <a:rPr lang="en-ZA" b="1" dirty="0">
                <a:ea typeface="Calibri"/>
              </a:rPr>
              <a:t>amount of </a:t>
            </a:r>
            <a:r>
              <a:rPr lang="en-ZA" b="1" dirty="0" smtClean="0">
                <a:ea typeface="Calibri"/>
              </a:rPr>
              <a:t>‘</a:t>
            </a:r>
            <a:r>
              <a:rPr lang="en-ZA" b="1" dirty="0" smtClean="0">
                <a:ea typeface="Calibri"/>
              </a:rPr>
              <a:t>payables </a:t>
            </a:r>
            <a:r>
              <a:rPr lang="en-ZA" b="1" dirty="0">
                <a:ea typeface="Calibri"/>
              </a:rPr>
              <a:t>not </a:t>
            </a:r>
            <a:r>
              <a:rPr lang="en-ZA" b="1" dirty="0" smtClean="0">
                <a:ea typeface="Calibri"/>
              </a:rPr>
              <a:t>recognised’ and </a:t>
            </a:r>
            <a:r>
              <a:rPr lang="en-ZA" b="1" u="sng" dirty="0">
                <a:ea typeface="Calibri"/>
              </a:rPr>
              <a:t>claimed</a:t>
            </a:r>
            <a:r>
              <a:rPr lang="en-ZA" b="1" dirty="0">
                <a:ea typeface="Calibri"/>
              </a:rPr>
              <a:t> at year-end, relating to projects but excluded from work-in-progress, for work certified and not yet paid.</a:t>
            </a:r>
            <a:endParaRPr lang="en-ZA" altLang="en-US" dirty="0" smtClean="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14</a:t>
            </a:fld>
            <a:endParaRPr lang="en-US" sz="1400" b="0" dirty="0">
              <a:solidFill>
                <a:schemeClr val="tx1"/>
              </a:solidFill>
              <a:latin typeface="+mn-lt"/>
            </a:endParaRPr>
          </a:p>
        </p:txBody>
      </p:sp>
    </p:spTree>
    <p:extLst>
      <p:ext uri="{BB962C8B-B14F-4D97-AF65-F5344CB8AC3E}">
        <p14:creationId xmlns:p14="http://schemas.microsoft.com/office/powerpoint/2010/main" val="8811831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Requirements - Changes </a:t>
            </a:r>
            <a:r>
              <a:rPr lang="en-US" altLang="en-US" b="1" dirty="0" smtClean="0">
                <a:latin typeface="Calibri" panose="020F0502020204030204" pitchFamily="34" charset="0"/>
              </a:rPr>
              <a:t>from prior year</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532647"/>
          </a:xfrm>
        </p:spPr>
        <p:txBody>
          <a:bodyPr/>
          <a:lstStyle/>
          <a:p>
            <a:pPr algn="just">
              <a:spcBef>
                <a:spcPts val="600"/>
              </a:spcBef>
              <a:spcAft>
                <a:spcPts val="600"/>
              </a:spcAft>
            </a:pPr>
            <a:r>
              <a:rPr lang="en-ZA" b="1" dirty="0" smtClean="0">
                <a:ea typeface="Calibri"/>
                <a:cs typeface="Times New Roman"/>
              </a:rPr>
              <a:t>From line item </a:t>
            </a:r>
            <a:r>
              <a:rPr lang="en-ZA" b="1" dirty="0" smtClean="0">
                <a:ea typeface="Calibri"/>
                <a:cs typeface="Times New Roman"/>
              </a:rPr>
              <a:t>in each ‘asset register’ note to </a:t>
            </a:r>
            <a:r>
              <a:rPr lang="en-ZA" b="1" dirty="0" smtClean="0">
                <a:ea typeface="Calibri"/>
                <a:cs typeface="Times New Roman"/>
              </a:rPr>
              <a:t>own note </a:t>
            </a:r>
            <a:r>
              <a:rPr lang="en-ZA" b="1" dirty="0" smtClean="0">
                <a:ea typeface="Calibri"/>
                <a:cs typeface="Times New Roman"/>
              </a:rPr>
              <a:t>specific to CWIP – per major category </a:t>
            </a:r>
            <a:r>
              <a:rPr lang="en-ZA" b="1" dirty="0" smtClean="0">
                <a:ea typeface="Calibri"/>
                <a:cs typeface="Times New Roman"/>
              </a:rPr>
              <a:t>(all assets)</a:t>
            </a:r>
          </a:p>
          <a:p>
            <a:pPr algn="just">
              <a:spcBef>
                <a:spcPts val="600"/>
              </a:spcBef>
              <a:spcAft>
                <a:spcPts val="600"/>
              </a:spcAft>
            </a:pPr>
            <a:r>
              <a:rPr lang="en-ZA" b="1" dirty="0" smtClean="0">
                <a:ea typeface="Calibri"/>
                <a:cs typeface="Times New Roman"/>
              </a:rPr>
              <a:t>Payables not recognised related to CWIP </a:t>
            </a:r>
            <a:r>
              <a:rPr lang="en-ZA" b="1" dirty="0" smtClean="0">
                <a:ea typeface="Calibri"/>
                <a:cs typeface="Times New Roman"/>
              </a:rPr>
              <a:t>disclose – limited to a </a:t>
            </a:r>
            <a:r>
              <a:rPr lang="en-ZA" b="1" u="sng" dirty="0" smtClean="0">
                <a:ea typeface="Calibri"/>
                <a:cs typeface="Times New Roman"/>
              </a:rPr>
              <a:t>claim submitted</a:t>
            </a:r>
            <a:r>
              <a:rPr lang="en-ZA" b="1" dirty="0" smtClean="0">
                <a:ea typeface="Calibri"/>
                <a:cs typeface="Times New Roman"/>
              </a:rPr>
              <a:t> to, but not paid yet by budget holder (does not include claims made to the project manager/ implementing agent by contractors)</a:t>
            </a:r>
            <a:endParaRPr lang="en-ZA" b="1" dirty="0" smtClean="0">
              <a:ea typeface="Calibri"/>
              <a:cs typeface="Times New Roman"/>
            </a:endParaRPr>
          </a:p>
          <a:p>
            <a:pPr algn="just">
              <a:spcBef>
                <a:spcPts val="600"/>
              </a:spcBef>
              <a:spcAft>
                <a:spcPts val="600"/>
              </a:spcAft>
            </a:pPr>
            <a:r>
              <a:rPr lang="en-ZA" b="1" dirty="0" smtClean="0">
                <a:ea typeface="Calibri"/>
                <a:cs typeface="Times New Roman"/>
              </a:rPr>
              <a:t>Due to </a:t>
            </a:r>
            <a:r>
              <a:rPr lang="en-ZA" b="1" dirty="0" smtClean="0">
                <a:ea typeface="Calibri"/>
                <a:cs typeface="Times New Roman"/>
              </a:rPr>
              <a:t>format of note changed, </a:t>
            </a:r>
            <a:r>
              <a:rPr lang="en-ZA" b="1" u="sng" dirty="0" smtClean="0">
                <a:ea typeface="Calibri"/>
                <a:cs typeface="Times New Roman"/>
              </a:rPr>
              <a:t>no</a:t>
            </a:r>
            <a:r>
              <a:rPr lang="en-ZA" b="1" dirty="0" smtClean="0">
                <a:ea typeface="Calibri"/>
                <a:cs typeface="Times New Roman"/>
              </a:rPr>
              <a:t> comparative for </a:t>
            </a:r>
            <a:r>
              <a:rPr lang="en-ZA" b="1" dirty="0" smtClean="0">
                <a:ea typeface="Calibri"/>
                <a:cs typeface="Times New Roman"/>
              </a:rPr>
              <a:t>41.4</a:t>
            </a:r>
          </a:p>
          <a:p>
            <a:pPr algn="just">
              <a:spcBef>
                <a:spcPts val="600"/>
              </a:spcBef>
              <a:spcAft>
                <a:spcPts val="600"/>
              </a:spcAft>
            </a:pPr>
            <a:r>
              <a:rPr lang="en-ZA" b="1" dirty="0" smtClean="0">
                <a:ea typeface="Calibri"/>
                <a:cs typeface="Times New Roman"/>
              </a:rPr>
              <a:t>Annexure no change in layout (headings more clear)</a:t>
            </a:r>
          </a:p>
          <a:p>
            <a:pPr algn="just">
              <a:spcBef>
                <a:spcPts val="600"/>
              </a:spcBef>
              <a:spcAft>
                <a:spcPts val="600"/>
              </a:spcAft>
            </a:pPr>
            <a:r>
              <a:rPr lang="en-ZA" b="1" dirty="0" smtClean="0">
                <a:ea typeface="Calibri"/>
                <a:cs typeface="Times New Roman"/>
              </a:rPr>
              <a:t>Comparative Annexure provided with ‘prior year error’ for any changes needed to opening balance of current  year CWIP</a:t>
            </a:r>
            <a:endParaRPr lang="en-ZA" b="1" dirty="0" smtClean="0">
              <a:ea typeface="Calibri"/>
              <a:cs typeface="Times New Roman"/>
            </a:endParaRPr>
          </a:p>
          <a:p>
            <a:pPr algn="just">
              <a:spcBef>
                <a:spcPts val="600"/>
              </a:spcBef>
              <a:spcAft>
                <a:spcPts val="600"/>
              </a:spcAft>
            </a:pPr>
            <a:endParaRPr lang="en-ZA" b="1" dirty="0" smtClean="0">
              <a:ea typeface="Calibri"/>
              <a:cs typeface="Times New Roman"/>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15</a:t>
            </a:fld>
            <a:endParaRPr lang="en-US" sz="1400" b="0" dirty="0">
              <a:solidFill>
                <a:schemeClr val="tx1"/>
              </a:solidFill>
              <a:latin typeface="+mn-lt"/>
            </a:endParaRPr>
          </a:p>
        </p:txBody>
      </p:sp>
    </p:spTree>
    <p:extLst>
      <p:ext uri="{BB962C8B-B14F-4D97-AF65-F5344CB8AC3E}">
        <p14:creationId xmlns:p14="http://schemas.microsoft.com/office/powerpoint/2010/main" val="17762743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6213"/>
            <a:ext cx="8229600" cy="914400"/>
          </a:xfrm>
        </p:spPr>
        <p:txBody>
          <a:bodyPr/>
          <a:lstStyle/>
          <a:p>
            <a:pPr eaLnBrk="1" hangingPunct="1">
              <a:lnSpc>
                <a:spcPct val="90000"/>
              </a:lnSpc>
            </a:pPr>
            <a:r>
              <a:rPr lang="en-ZA" b="1" dirty="0" smtClean="0">
                <a:latin typeface="Calibri" panose="020F0502020204030204" pitchFamily="34" charset="0"/>
              </a:rPr>
              <a:t>Requirements/ Changes (cont.) -Notes </a:t>
            </a:r>
            <a:r>
              <a:rPr lang="en-ZA" b="1" dirty="0" smtClean="0">
                <a:latin typeface="Calibri" panose="020F0502020204030204" pitchFamily="34" charset="0"/>
              </a:rPr>
              <a:t>(Note 41.4) </a:t>
            </a:r>
            <a:endParaRPr lang="en-US" altLang="en-US" sz="2000" b="1" dirty="0">
              <a:latin typeface="Calibri" panose="020F0502020204030204" pitchFamily="34" charset="0"/>
            </a:endParaRPr>
          </a:p>
        </p:txBody>
      </p:sp>
      <p:sp>
        <p:nvSpPr>
          <p:cNvPr id="19459" name="Rectangle 3"/>
          <p:cNvSpPr>
            <a:spLocks noGrp="1" noChangeArrowheads="1"/>
          </p:cNvSpPr>
          <p:nvPr>
            <p:ph type="body" idx="1"/>
          </p:nvPr>
        </p:nvSpPr>
        <p:spPr>
          <a:xfrm>
            <a:off x="251520" y="1124744"/>
            <a:ext cx="8640960" cy="5040560"/>
          </a:xfrm>
        </p:spPr>
        <p:txBody>
          <a:bodyPr/>
          <a:lstStyle/>
          <a:p>
            <a:pPr marL="457200" lvl="1" indent="-457200">
              <a:buNone/>
            </a:pPr>
            <a:endParaRPr lang="en-ZA" b="1" dirty="0" smtClean="0"/>
          </a:p>
          <a:p>
            <a:pPr marL="457200" lvl="1" indent="-457200">
              <a:buNone/>
            </a:pPr>
            <a:endParaRPr lang="en-ZA" sz="2800" dirty="0"/>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16</a:t>
            </a:fld>
            <a:endParaRPr lang="en-US" sz="1400" b="0" dirty="0">
              <a:solidFill>
                <a:schemeClr val="tx1"/>
              </a:solidFill>
              <a:latin typeface="+mn-lt"/>
            </a:endParaRPr>
          </a:p>
        </p:txBody>
      </p:sp>
      <p:pic>
        <p:nvPicPr>
          <p:cNvPr id="5" name="Picture 4"/>
          <p:cNvPicPr>
            <a:picLocks noChangeAspect="1"/>
          </p:cNvPicPr>
          <p:nvPr/>
        </p:nvPicPr>
        <p:blipFill>
          <a:blip r:embed="rId3"/>
          <a:stretch>
            <a:fillRect/>
          </a:stretch>
        </p:blipFill>
        <p:spPr>
          <a:xfrm>
            <a:off x="0" y="1124744"/>
            <a:ext cx="9144000" cy="5257164"/>
          </a:xfrm>
          <a:prstGeom prst="rect">
            <a:avLst/>
          </a:prstGeom>
        </p:spPr>
      </p:pic>
    </p:spTree>
    <p:extLst>
      <p:ext uri="{BB962C8B-B14F-4D97-AF65-F5344CB8AC3E}">
        <p14:creationId xmlns:p14="http://schemas.microsoft.com/office/powerpoint/2010/main" val="34913806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Changes - Notes (Note 41.4) (cont.) - payables</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532647"/>
          </a:xfrm>
        </p:spPr>
        <p:txBody>
          <a:bodyPr/>
          <a:lstStyle/>
          <a:p>
            <a:pPr marL="0" indent="0" algn="just">
              <a:spcBef>
                <a:spcPts val="600"/>
              </a:spcBef>
              <a:spcAft>
                <a:spcPts val="600"/>
              </a:spcAft>
              <a:buNone/>
            </a:pPr>
            <a:endParaRPr lang="en-ZA" b="1" dirty="0" smtClean="0">
              <a:ea typeface="Calibri"/>
              <a:cs typeface="Times New Roman"/>
            </a:endParaRPr>
          </a:p>
          <a:p>
            <a:pPr marL="0" indent="0" algn="just">
              <a:spcBef>
                <a:spcPts val="600"/>
              </a:spcBef>
              <a:spcAft>
                <a:spcPts val="600"/>
              </a:spcAft>
              <a:buNone/>
            </a:pPr>
            <a:endParaRPr lang="en-GB" dirty="0">
              <a:latin typeface="Calibri"/>
              <a:ea typeface="Calibri"/>
              <a:cs typeface="Times New Roman"/>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17</a:t>
            </a:fld>
            <a:endParaRPr lang="en-US" sz="1400" b="0" dirty="0">
              <a:solidFill>
                <a:schemeClr val="tx1"/>
              </a:solidFill>
              <a:latin typeface="+mn-lt"/>
            </a:endParaRPr>
          </a:p>
        </p:txBody>
      </p:sp>
      <p:graphicFrame>
        <p:nvGraphicFramePr>
          <p:cNvPr id="3" name="Table 2"/>
          <p:cNvGraphicFramePr>
            <a:graphicFrameLocks noGrp="1"/>
          </p:cNvGraphicFramePr>
          <p:nvPr>
            <p:extLst>
              <p:ext uri="{D42A27DB-BD31-4B8C-83A1-F6EECF244321}">
                <p14:modId xmlns:p14="http://schemas.microsoft.com/office/powerpoint/2010/main" val="3644223976"/>
              </p:ext>
            </p:extLst>
          </p:nvPr>
        </p:nvGraphicFramePr>
        <p:xfrm>
          <a:off x="467544" y="1340768"/>
          <a:ext cx="7092301" cy="3240359"/>
        </p:xfrm>
        <a:graphic>
          <a:graphicData uri="http://schemas.openxmlformats.org/drawingml/2006/table">
            <a:tbl>
              <a:tblPr firstRow="1" firstCol="1" bandRow="1"/>
              <a:tblGrid>
                <a:gridCol w="4058521"/>
                <a:gridCol w="1011260"/>
                <a:gridCol w="1011260"/>
                <a:gridCol w="1011260"/>
              </a:tblGrid>
              <a:tr h="720079">
                <a:tc>
                  <a:txBody>
                    <a:bodyPr/>
                    <a:lstStyle/>
                    <a:p>
                      <a:pPr algn="just">
                        <a:lnSpc>
                          <a:spcPts val="1300"/>
                        </a:lnSpc>
                        <a:spcBef>
                          <a:spcPts val="650"/>
                        </a:spcBef>
                        <a:spcAft>
                          <a:spcPts val="0"/>
                        </a:spcAft>
                      </a:pPr>
                      <a:r>
                        <a:rPr lang="en-GB" sz="1200" b="1" dirty="0">
                          <a:effectLst/>
                          <a:latin typeface="Arial"/>
                          <a:ea typeface="Times New Roman"/>
                        </a:rPr>
                        <a:t>Accruals and payables not recognised relating to Capital WIP</a:t>
                      </a:r>
                      <a:endParaRPr lang="en-GB" sz="1200" dirty="0">
                        <a:effectLst/>
                        <a:latin typeface="Times New Roman"/>
                        <a:ea typeface="Times New Roman"/>
                      </a:endParaRPr>
                    </a:p>
                  </a:txBody>
                  <a:tcPr marL="0" marR="0" marT="0" marB="0">
                    <a:lnL>
                      <a:noFill/>
                    </a:lnL>
                    <a:lnR>
                      <a:noFill/>
                    </a:lnR>
                    <a:lnT>
                      <a:noFill/>
                    </a:lnT>
                    <a:lnB>
                      <a:noFill/>
                    </a:lnB>
                  </a:tcPr>
                </a:tc>
                <a:tc>
                  <a:txBody>
                    <a:bodyPr/>
                    <a:lstStyle/>
                    <a:p>
                      <a:pPr algn="ctr">
                        <a:lnSpc>
                          <a:spcPts val="1300"/>
                        </a:lnSpc>
                        <a:spcBef>
                          <a:spcPts val="650"/>
                        </a:spcBef>
                        <a:spcAft>
                          <a:spcPts val="0"/>
                        </a:spcAft>
                      </a:pPr>
                      <a:r>
                        <a:rPr lang="en-GB" sz="1200" b="1" i="1">
                          <a:effectLst/>
                          <a:latin typeface="Arial"/>
                          <a:ea typeface="Times New Roman"/>
                        </a:rPr>
                        <a:t>Note</a:t>
                      </a:r>
                      <a:endParaRPr lang="en-GB" sz="1200">
                        <a:effectLst/>
                        <a:latin typeface="Times New Roman"/>
                        <a:ea typeface="Times New Roman"/>
                      </a:endParaRPr>
                    </a:p>
                  </a:txBody>
                  <a:tcPr marL="0" marR="0" marT="0" marB="0">
                    <a:lnL>
                      <a:noFill/>
                    </a:lnL>
                    <a:lnR>
                      <a:noFill/>
                    </a:lnR>
                    <a:lnT>
                      <a:noFill/>
                    </a:lnT>
                    <a:lnB>
                      <a:noFill/>
                    </a:lnB>
                  </a:tcPr>
                </a:tc>
                <a:tc>
                  <a:txBody>
                    <a:bodyPr/>
                    <a:lstStyle/>
                    <a:p>
                      <a:pPr algn="ctr">
                        <a:lnSpc>
                          <a:spcPts val="1300"/>
                        </a:lnSpc>
                        <a:spcBef>
                          <a:spcPts val="650"/>
                        </a:spcBef>
                        <a:spcAft>
                          <a:spcPts val="0"/>
                        </a:spcAft>
                      </a:pPr>
                      <a:r>
                        <a:rPr lang="en-GB" sz="1200" b="1">
                          <a:effectLst/>
                          <a:latin typeface="Arial"/>
                          <a:ea typeface="Times New Roman"/>
                        </a:rPr>
                        <a:t>20YY/ZZ</a:t>
                      </a:r>
                      <a:endParaRPr lang="en-GB" sz="1200">
                        <a:effectLst/>
                        <a:latin typeface="Times New Roman"/>
                        <a:ea typeface="Times New Roman"/>
                      </a:endParaRPr>
                    </a:p>
                  </a:txBody>
                  <a:tcPr marL="0" marR="0" marT="0" marB="0">
                    <a:lnL>
                      <a:noFill/>
                    </a:lnL>
                    <a:lnR>
                      <a:noFill/>
                    </a:lnR>
                    <a:lnT>
                      <a:noFill/>
                    </a:lnT>
                    <a:lnB>
                      <a:noFill/>
                    </a:lnB>
                  </a:tcPr>
                </a:tc>
                <a:tc>
                  <a:txBody>
                    <a:bodyPr/>
                    <a:lstStyle/>
                    <a:p>
                      <a:pPr algn="ctr">
                        <a:lnSpc>
                          <a:spcPts val="1300"/>
                        </a:lnSpc>
                        <a:spcBef>
                          <a:spcPts val="650"/>
                        </a:spcBef>
                        <a:spcAft>
                          <a:spcPts val="0"/>
                        </a:spcAft>
                      </a:pPr>
                      <a:r>
                        <a:rPr lang="en-GB" sz="1200" b="1">
                          <a:effectLst/>
                          <a:latin typeface="Arial"/>
                          <a:ea typeface="Times New Roman"/>
                        </a:rPr>
                        <a:t>20XX/YY</a:t>
                      </a:r>
                      <a:endParaRPr lang="en-GB" sz="1200">
                        <a:effectLst/>
                        <a:latin typeface="Times New Roman"/>
                        <a:ea typeface="Times New Roman"/>
                      </a:endParaRPr>
                    </a:p>
                  </a:txBody>
                  <a:tcPr marL="0" marR="0" marT="0" marB="0">
                    <a:lnL>
                      <a:noFill/>
                    </a:lnL>
                    <a:lnR>
                      <a:noFill/>
                    </a:lnR>
                    <a:lnT>
                      <a:noFill/>
                    </a:lnT>
                    <a:lnB>
                      <a:noFill/>
                    </a:lnB>
                  </a:tcPr>
                </a:tc>
              </a:tr>
              <a:tr h="360040">
                <a:tc>
                  <a:txBody>
                    <a:bodyPr/>
                    <a:lstStyle/>
                    <a:p>
                      <a:pPr algn="just">
                        <a:lnSpc>
                          <a:spcPts val="1300"/>
                        </a:lnSpc>
                        <a:spcBef>
                          <a:spcPts val="650"/>
                        </a:spcBef>
                        <a:spcAft>
                          <a:spcPts val="0"/>
                        </a:spcAft>
                      </a:pPr>
                      <a:r>
                        <a:rPr lang="en-GB" sz="1200" b="1" i="1">
                          <a:solidFill>
                            <a:srgbClr val="FF0000"/>
                          </a:solidFill>
                          <a:effectLst/>
                          <a:latin typeface="Arial"/>
                          <a:ea typeface="Times New Roman"/>
                        </a:rPr>
                        <a:t>[Capital Assets par .106(g)]</a:t>
                      </a:r>
                      <a:endParaRPr lang="en-GB" sz="1200">
                        <a:effectLst/>
                        <a:latin typeface="Times New Roman"/>
                        <a:ea typeface="Times New Roman"/>
                      </a:endParaRPr>
                    </a:p>
                  </a:txBody>
                  <a:tcPr marL="68580" marR="68580" marT="0" marB="0">
                    <a:lnL>
                      <a:noFill/>
                    </a:lnL>
                    <a:lnR>
                      <a:noFill/>
                    </a:lnR>
                    <a:lnT>
                      <a:noFill/>
                    </a:lnT>
                    <a:lnB>
                      <a:noFill/>
                    </a:lnB>
                  </a:tcPr>
                </a:tc>
                <a:tc>
                  <a:txBody>
                    <a:bodyPr/>
                    <a:lstStyle/>
                    <a:p>
                      <a:pPr algn="ctr">
                        <a:lnSpc>
                          <a:spcPts val="1300"/>
                        </a:lnSpc>
                        <a:spcBef>
                          <a:spcPts val="650"/>
                        </a:spcBef>
                        <a:spcAft>
                          <a:spcPts val="0"/>
                        </a:spcAft>
                      </a:pPr>
                      <a:r>
                        <a:rPr lang="en-GB" sz="1200" b="1" i="1">
                          <a:effectLst/>
                          <a:latin typeface="Arial"/>
                          <a:ea typeface="Times New Roman"/>
                        </a:rPr>
                        <a:t> </a:t>
                      </a:r>
                      <a:endParaRPr lang="en-GB" sz="1200">
                        <a:effectLst/>
                        <a:latin typeface="Times New Roman"/>
                        <a:ea typeface="Times New Roman"/>
                      </a:endParaRPr>
                    </a:p>
                  </a:txBody>
                  <a:tcPr marL="68580" marR="68580" marT="0" marB="0">
                    <a:lnL>
                      <a:noFill/>
                    </a:lnL>
                    <a:lnR>
                      <a:noFill/>
                    </a:lnR>
                    <a:lnT>
                      <a:noFill/>
                    </a:lnT>
                    <a:lnB>
                      <a:noFill/>
                    </a:lnB>
                  </a:tcPr>
                </a:tc>
                <a:tc>
                  <a:txBody>
                    <a:bodyPr/>
                    <a:lstStyle/>
                    <a:p>
                      <a:pPr algn="ctr">
                        <a:lnSpc>
                          <a:spcPts val="1300"/>
                        </a:lnSpc>
                        <a:spcBef>
                          <a:spcPts val="650"/>
                        </a:spcBef>
                        <a:spcAft>
                          <a:spcPts val="0"/>
                        </a:spcAft>
                      </a:pPr>
                      <a:r>
                        <a:rPr lang="en-GB" sz="1200" b="1">
                          <a:effectLst/>
                          <a:latin typeface="Arial"/>
                          <a:ea typeface="Times New Roman"/>
                        </a:rPr>
                        <a:t>R’000</a:t>
                      </a:r>
                      <a:endParaRPr lang="en-GB" sz="1200">
                        <a:effectLst/>
                        <a:latin typeface="Times New Roman"/>
                        <a:ea typeface="Times New Roman"/>
                      </a:endParaRPr>
                    </a:p>
                  </a:txBody>
                  <a:tcPr marL="68580" marR="68580" marT="0" marB="0">
                    <a:lnL>
                      <a:noFill/>
                    </a:lnL>
                    <a:lnR>
                      <a:noFill/>
                    </a:lnR>
                    <a:lnT>
                      <a:noFill/>
                    </a:lnT>
                    <a:lnB>
                      <a:noFill/>
                    </a:lnB>
                  </a:tcPr>
                </a:tc>
                <a:tc>
                  <a:txBody>
                    <a:bodyPr/>
                    <a:lstStyle/>
                    <a:p>
                      <a:pPr algn="ctr">
                        <a:lnSpc>
                          <a:spcPts val="1300"/>
                        </a:lnSpc>
                        <a:spcBef>
                          <a:spcPts val="650"/>
                        </a:spcBef>
                        <a:spcAft>
                          <a:spcPts val="0"/>
                        </a:spcAft>
                      </a:pPr>
                      <a:r>
                        <a:rPr lang="en-GB" sz="1200" b="1">
                          <a:effectLst/>
                          <a:latin typeface="Arial"/>
                          <a:ea typeface="Times New Roman"/>
                        </a:rPr>
                        <a:t>R’000</a:t>
                      </a:r>
                      <a:endParaRPr lang="en-GB" sz="1200">
                        <a:effectLst/>
                        <a:latin typeface="Times New Roman"/>
                        <a:ea typeface="Times New Roman"/>
                      </a:endParaRPr>
                    </a:p>
                  </a:txBody>
                  <a:tcPr marL="68580" marR="68580" marT="0" marB="0">
                    <a:lnL>
                      <a:noFill/>
                    </a:lnL>
                    <a:lnR>
                      <a:noFill/>
                    </a:lnR>
                    <a:lnT>
                      <a:noFill/>
                    </a:lnT>
                    <a:lnB>
                      <a:noFill/>
                    </a:lnB>
                  </a:tcPr>
                </a:tc>
              </a:tr>
              <a:tr h="1080120">
                <a:tc>
                  <a:txBody>
                    <a:bodyPr/>
                    <a:lstStyle/>
                    <a:p>
                      <a:pPr algn="just">
                        <a:lnSpc>
                          <a:spcPts val="1300"/>
                        </a:lnSpc>
                        <a:spcBef>
                          <a:spcPts val="650"/>
                        </a:spcBef>
                        <a:spcAft>
                          <a:spcPts val="0"/>
                        </a:spcAft>
                      </a:pPr>
                      <a:r>
                        <a:rPr lang="en-GB" sz="1200" i="1" dirty="0">
                          <a:effectLst/>
                          <a:latin typeface="Arial"/>
                          <a:ea typeface="Times New Roman"/>
                        </a:rPr>
                        <a:t>[Amounts relating to progress certificates received but not paid at year end and therefore not included in capital work-in-progress]</a:t>
                      </a:r>
                      <a:endParaRPr lang="en-GB" sz="1200" dirty="0">
                        <a:effectLst/>
                        <a:latin typeface="Times New Roman"/>
                        <a:ea typeface="Times New Roman"/>
                      </a:endParaRPr>
                    </a:p>
                  </a:txBody>
                  <a:tcPr marL="68580" marR="68580" marT="0" marB="0">
                    <a:lnL>
                      <a:noFill/>
                    </a:lnL>
                    <a:lnR>
                      <a:noFill/>
                    </a:lnR>
                    <a:lnT>
                      <a:noFill/>
                    </a:lnT>
                    <a:lnB>
                      <a:noFill/>
                    </a:lnB>
                  </a:tcPr>
                </a:tc>
                <a:tc>
                  <a:txBody>
                    <a:bodyPr/>
                    <a:lstStyle/>
                    <a:p>
                      <a:pPr algn="ctr">
                        <a:lnSpc>
                          <a:spcPts val="1300"/>
                        </a:lnSpc>
                        <a:spcBef>
                          <a:spcPts val="650"/>
                        </a:spcBef>
                        <a:spcAft>
                          <a:spcPts val="0"/>
                        </a:spcAft>
                      </a:pPr>
                      <a:r>
                        <a:rPr lang="en-GB" sz="1200">
                          <a:effectLst/>
                          <a:latin typeface="Arial"/>
                          <a:ea typeface="Times New Roman"/>
                        </a:rPr>
                        <a:t> </a:t>
                      </a:r>
                      <a:endParaRPr lang="en-GB" sz="1200">
                        <a:effectLst/>
                        <a:latin typeface="Times New Roman"/>
                        <a:ea typeface="Times New Roman"/>
                      </a:endParaRPr>
                    </a:p>
                  </a:txBody>
                  <a:tcPr marL="68580" marR="68580" marT="0" marB="0">
                    <a:lnL>
                      <a:noFill/>
                    </a:lnL>
                    <a:lnR>
                      <a:noFill/>
                    </a:lnR>
                    <a:lnT>
                      <a:noFill/>
                    </a:lnT>
                    <a:lnB>
                      <a:noFill/>
                    </a:lnB>
                  </a:tcPr>
                </a:tc>
                <a:tc>
                  <a:txBody>
                    <a:bodyPr/>
                    <a:lstStyle/>
                    <a:p>
                      <a:pPr algn="r">
                        <a:lnSpc>
                          <a:spcPts val="1300"/>
                        </a:lnSpc>
                        <a:spcBef>
                          <a:spcPts val="650"/>
                        </a:spcBef>
                        <a:spcAft>
                          <a:spcPts val="0"/>
                        </a:spcAft>
                      </a:pPr>
                      <a:r>
                        <a:rPr lang="en-GB" sz="1200">
                          <a:effectLst/>
                          <a:latin typeface="Arial"/>
                          <a:ea typeface="Times New Roman"/>
                        </a:rPr>
                        <a:t> </a:t>
                      </a:r>
                      <a:endParaRPr lang="en-GB" sz="1200">
                        <a:effectLst/>
                        <a:latin typeface="Times New Roman"/>
                        <a:ea typeface="Times New Roman"/>
                      </a:endParaRPr>
                    </a:p>
                  </a:txBody>
                  <a:tcPr marL="68580" marR="68580" marT="0" marB="0">
                    <a:lnL>
                      <a:noFill/>
                    </a:lnL>
                    <a:lnR>
                      <a:noFill/>
                    </a:lnR>
                    <a:lnT>
                      <a:noFill/>
                    </a:lnT>
                    <a:lnB>
                      <a:noFill/>
                    </a:lnB>
                  </a:tcPr>
                </a:tc>
                <a:tc>
                  <a:txBody>
                    <a:bodyPr/>
                    <a:lstStyle/>
                    <a:p>
                      <a:pPr algn="r">
                        <a:lnSpc>
                          <a:spcPts val="1300"/>
                        </a:lnSpc>
                        <a:spcBef>
                          <a:spcPts val="650"/>
                        </a:spcBef>
                        <a:spcAft>
                          <a:spcPts val="0"/>
                        </a:spcAft>
                      </a:pPr>
                      <a:r>
                        <a:rPr lang="en-GB" sz="1200">
                          <a:effectLst/>
                          <a:latin typeface="Arial"/>
                          <a:ea typeface="Times New Roman"/>
                        </a:rPr>
                        <a:t> </a:t>
                      </a:r>
                      <a:endParaRPr lang="en-GB" sz="1200">
                        <a:effectLst/>
                        <a:latin typeface="Times New Roman"/>
                        <a:ea typeface="Times New Roman"/>
                      </a:endParaRPr>
                    </a:p>
                  </a:txBody>
                  <a:tcPr marL="68580" marR="68580" marT="0" marB="0">
                    <a:lnL>
                      <a:noFill/>
                    </a:lnL>
                    <a:lnR>
                      <a:noFill/>
                    </a:lnR>
                    <a:lnT>
                      <a:noFill/>
                    </a:lnT>
                    <a:lnB>
                      <a:noFill/>
                    </a:lnB>
                    <a:solidFill>
                      <a:srgbClr val="BFBFBF"/>
                    </a:solidFill>
                  </a:tcPr>
                </a:tc>
              </a:tr>
              <a:tr h="360040">
                <a:tc>
                  <a:txBody>
                    <a:bodyPr/>
                    <a:lstStyle/>
                    <a:p>
                      <a:pPr algn="just">
                        <a:lnSpc>
                          <a:spcPts val="1300"/>
                        </a:lnSpc>
                        <a:spcBef>
                          <a:spcPts val="650"/>
                        </a:spcBef>
                        <a:spcAft>
                          <a:spcPts val="0"/>
                        </a:spcAft>
                      </a:pPr>
                      <a:r>
                        <a:rPr lang="en-GB" sz="1200" dirty="0">
                          <a:effectLst/>
                          <a:latin typeface="Arial"/>
                          <a:ea typeface="Times New Roman"/>
                        </a:rPr>
                        <a:t> </a:t>
                      </a:r>
                      <a:endParaRPr lang="en-GB" sz="1200" dirty="0">
                        <a:effectLst/>
                        <a:latin typeface="Times New Roman"/>
                        <a:ea typeface="Times New Roman"/>
                      </a:endParaRPr>
                    </a:p>
                  </a:txBody>
                  <a:tcPr marL="68580" marR="68580" marT="0" marB="0">
                    <a:lnL>
                      <a:noFill/>
                    </a:lnL>
                    <a:lnR>
                      <a:noFill/>
                    </a:lnR>
                    <a:lnT>
                      <a:noFill/>
                    </a:lnT>
                    <a:lnB>
                      <a:noFill/>
                    </a:lnB>
                  </a:tcPr>
                </a:tc>
                <a:tc>
                  <a:txBody>
                    <a:bodyPr/>
                    <a:lstStyle/>
                    <a:p>
                      <a:pPr algn="ctr">
                        <a:lnSpc>
                          <a:spcPts val="1300"/>
                        </a:lnSpc>
                        <a:spcBef>
                          <a:spcPts val="650"/>
                        </a:spcBef>
                        <a:spcAft>
                          <a:spcPts val="0"/>
                        </a:spcAft>
                      </a:pPr>
                      <a:r>
                        <a:rPr lang="en-GB" sz="1200">
                          <a:effectLst/>
                          <a:latin typeface="Arial"/>
                          <a:ea typeface="Times New Roman"/>
                        </a:rPr>
                        <a:t> </a:t>
                      </a:r>
                      <a:endParaRPr lang="en-GB" sz="1200">
                        <a:effectLst/>
                        <a:latin typeface="Times New Roman"/>
                        <a:ea typeface="Times New Roman"/>
                      </a:endParaRPr>
                    </a:p>
                  </a:txBody>
                  <a:tcPr marL="68580" marR="68580" marT="0" marB="0">
                    <a:lnL>
                      <a:noFill/>
                    </a:lnL>
                    <a:lnR>
                      <a:noFill/>
                    </a:lnR>
                    <a:lnT>
                      <a:noFill/>
                    </a:lnT>
                    <a:lnB>
                      <a:noFill/>
                    </a:lnB>
                  </a:tcPr>
                </a:tc>
                <a:tc>
                  <a:txBody>
                    <a:bodyPr/>
                    <a:lstStyle/>
                    <a:p>
                      <a:pPr algn="r">
                        <a:lnSpc>
                          <a:spcPts val="1300"/>
                        </a:lnSpc>
                        <a:spcBef>
                          <a:spcPts val="650"/>
                        </a:spcBef>
                        <a:spcAft>
                          <a:spcPts val="0"/>
                        </a:spcAft>
                      </a:pPr>
                      <a:r>
                        <a:rPr lang="en-GB" sz="1200">
                          <a:effectLst/>
                          <a:latin typeface="Arial"/>
                          <a:ea typeface="Times New Roman"/>
                        </a:rPr>
                        <a:t> </a:t>
                      </a:r>
                      <a:endParaRPr lang="en-GB" sz="1200">
                        <a:effectLst/>
                        <a:latin typeface="Times New Roman"/>
                        <a:ea typeface="Times New Roman"/>
                      </a:endParaRPr>
                    </a:p>
                  </a:txBody>
                  <a:tcPr marL="68580" marR="68580" marT="0" marB="0">
                    <a:lnL>
                      <a:noFill/>
                    </a:lnL>
                    <a:lnR>
                      <a:noFill/>
                    </a:lnR>
                    <a:lnT>
                      <a:noFill/>
                    </a:lnT>
                    <a:lnB>
                      <a:noFill/>
                    </a:lnB>
                  </a:tcPr>
                </a:tc>
                <a:tc>
                  <a:txBody>
                    <a:bodyPr/>
                    <a:lstStyle/>
                    <a:p>
                      <a:pPr algn="r">
                        <a:lnSpc>
                          <a:spcPts val="1300"/>
                        </a:lnSpc>
                        <a:spcBef>
                          <a:spcPts val="650"/>
                        </a:spcBef>
                        <a:spcAft>
                          <a:spcPts val="0"/>
                        </a:spcAft>
                      </a:pPr>
                      <a:r>
                        <a:rPr lang="en-GB" sz="1200">
                          <a:effectLst/>
                          <a:latin typeface="Arial"/>
                          <a:ea typeface="Times New Roman"/>
                        </a:rPr>
                        <a:t> </a:t>
                      </a:r>
                      <a:endParaRPr lang="en-GB" sz="1200">
                        <a:effectLst/>
                        <a:latin typeface="Times New Roman"/>
                        <a:ea typeface="Times New Roman"/>
                      </a:endParaRPr>
                    </a:p>
                  </a:txBody>
                  <a:tcPr marL="68580" marR="68580" marT="0" marB="0">
                    <a:lnL>
                      <a:noFill/>
                    </a:lnL>
                    <a:lnR>
                      <a:noFill/>
                    </a:lnR>
                    <a:lnT>
                      <a:noFill/>
                    </a:lnT>
                    <a:lnB>
                      <a:noFill/>
                    </a:lnB>
                    <a:solidFill>
                      <a:srgbClr val="BFBFBF"/>
                    </a:solidFill>
                  </a:tcPr>
                </a:tc>
              </a:tr>
              <a:tr h="360040">
                <a:tc>
                  <a:txBody>
                    <a:bodyPr/>
                    <a:lstStyle/>
                    <a:p>
                      <a:pPr algn="just">
                        <a:lnSpc>
                          <a:spcPts val="1300"/>
                        </a:lnSpc>
                        <a:spcBef>
                          <a:spcPts val="650"/>
                        </a:spcBef>
                        <a:spcAft>
                          <a:spcPts val="0"/>
                        </a:spcAft>
                      </a:pPr>
                      <a:r>
                        <a:rPr lang="en-GB" sz="1200">
                          <a:effectLst/>
                          <a:latin typeface="Arial"/>
                          <a:ea typeface="Times New Roman"/>
                        </a:rPr>
                        <a:t> </a:t>
                      </a:r>
                      <a:endParaRPr lang="en-GB" sz="1200">
                        <a:effectLst/>
                        <a:latin typeface="Times New Roman"/>
                        <a:ea typeface="Times New Roman"/>
                      </a:endParaRPr>
                    </a:p>
                  </a:txBody>
                  <a:tcPr marL="68580" marR="68580" marT="0" marB="0">
                    <a:lnL>
                      <a:noFill/>
                    </a:lnL>
                    <a:lnR>
                      <a:noFill/>
                    </a:lnR>
                    <a:lnT>
                      <a:noFill/>
                    </a:lnT>
                    <a:lnB>
                      <a:noFill/>
                    </a:lnB>
                  </a:tcPr>
                </a:tc>
                <a:tc>
                  <a:txBody>
                    <a:bodyPr/>
                    <a:lstStyle/>
                    <a:p>
                      <a:pPr algn="ctr">
                        <a:lnSpc>
                          <a:spcPts val="1300"/>
                        </a:lnSpc>
                        <a:spcBef>
                          <a:spcPts val="650"/>
                        </a:spcBef>
                        <a:spcAft>
                          <a:spcPts val="0"/>
                        </a:spcAft>
                      </a:pPr>
                      <a:r>
                        <a:rPr lang="en-GB" sz="1200">
                          <a:effectLst/>
                          <a:latin typeface="Arial"/>
                          <a:ea typeface="Times New Roman"/>
                        </a:rPr>
                        <a:t> </a:t>
                      </a:r>
                      <a:endParaRPr lang="en-GB" sz="1200">
                        <a:effectLst/>
                        <a:latin typeface="Times New Roman"/>
                        <a:ea typeface="Times New Roman"/>
                      </a:endParaRPr>
                    </a:p>
                  </a:txBody>
                  <a:tcPr marL="68580" marR="68580" marT="0" marB="0">
                    <a:lnL>
                      <a:noFill/>
                    </a:lnL>
                    <a:lnR>
                      <a:noFill/>
                    </a:lnR>
                    <a:lnT>
                      <a:noFill/>
                    </a:lnT>
                    <a:lnB>
                      <a:noFill/>
                    </a:lnB>
                  </a:tcPr>
                </a:tc>
                <a:tc>
                  <a:txBody>
                    <a:bodyPr/>
                    <a:lstStyle/>
                    <a:p>
                      <a:pPr algn="r">
                        <a:lnSpc>
                          <a:spcPts val="1300"/>
                        </a:lnSpc>
                        <a:spcBef>
                          <a:spcPts val="650"/>
                        </a:spcBef>
                        <a:spcAft>
                          <a:spcPts val="0"/>
                        </a:spcAft>
                      </a:pPr>
                      <a:r>
                        <a:rPr lang="en-GB" sz="1200">
                          <a:effectLst/>
                          <a:latin typeface="Arial"/>
                          <a:ea typeface="Times New Roman"/>
                        </a:rPr>
                        <a:t> </a:t>
                      </a:r>
                      <a:endParaRPr lang="en-GB" sz="1200">
                        <a:effectLst/>
                        <a:latin typeface="Times New Roman"/>
                        <a:ea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r">
                        <a:lnSpc>
                          <a:spcPts val="1300"/>
                        </a:lnSpc>
                        <a:spcBef>
                          <a:spcPts val="650"/>
                        </a:spcBef>
                        <a:spcAft>
                          <a:spcPts val="0"/>
                        </a:spcAft>
                      </a:pPr>
                      <a:r>
                        <a:rPr lang="en-GB" sz="1200">
                          <a:effectLst/>
                          <a:latin typeface="Arial"/>
                          <a:ea typeface="Times New Roman"/>
                        </a:rPr>
                        <a:t> </a:t>
                      </a:r>
                      <a:endParaRPr lang="en-GB" sz="1200">
                        <a:effectLst/>
                        <a:latin typeface="Times New Roman"/>
                        <a:ea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solidFill>
                      <a:srgbClr val="BFBFBF"/>
                    </a:solidFill>
                  </a:tcPr>
                </a:tc>
              </a:tr>
              <a:tr h="360040">
                <a:tc>
                  <a:txBody>
                    <a:bodyPr/>
                    <a:lstStyle/>
                    <a:p>
                      <a:pPr algn="just">
                        <a:lnSpc>
                          <a:spcPts val="1300"/>
                        </a:lnSpc>
                        <a:spcBef>
                          <a:spcPts val="650"/>
                        </a:spcBef>
                        <a:spcAft>
                          <a:spcPts val="0"/>
                        </a:spcAft>
                      </a:pPr>
                      <a:r>
                        <a:rPr lang="en-GB" sz="1200" b="1" dirty="0">
                          <a:effectLst/>
                          <a:latin typeface="Arial"/>
                          <a:ea typeface="Times New Roman"/>
                        </a:rPr>
                        <a:t>Total</a:t>
                      </a:r>
                      <a:endParaRPr lang="en-GB" sz="1200" dirty="0">
                        <a:effectLst/>
                        <a:latin typeface="Times New Roman"/>
                        <a:ea typeface="Times New Roman"/>
                      </a:endParaRPr>
                    </a:p>
                  </a:txBody>
                  <a:tcPr marL="0" marR="0" marT="0" marB="0">
                    <a:lnL>
                      <a:noFill/>
                    </a:lnL>
                    <a:lnR>
                      <a:noFill/>
                    </a:lnR>
                    <a:lnT>
                      <a:noFill/>
                    </a:lnT>
                    <a:lnB>
                      <a:noFill/>
                    </a:lnB>
                  </a:tcPr>
                </a:tc>
                <a:tc>
                  <a:txBody>
                    <a:bodyPr/>
                    <a:lstStyle/>
                    <a:p>
                      <a:pPr algn="ctr">
                        <a:lnSpc>
                          <a:spcPts val="1300"/>
                        </a:lnSpc>
                        <a:spcBef>
                          <a:spcPts val="650"/>
                        </a:spcBef>
                        <a:spcAft>
                          <a:spcPts val="0"/>
                        </a:spcAft>
                      </a:pPr>
                      <a:r>
                        <a:rPr lang="en-GB" sz="1200" dirty="0">
                          <a:effectLst/>
                          <a:latin typeface="Arial"/>
                          <a:ea typeface="Times New Roman"/>
                        </a:rPr>
                        <a:t> </a:t>
                      </a:r>
                      <a:endParaRPr lang="en-GB" sz="1200" dirty="0">
                        <a:effectLst/>
                        <a:latin typeface="Times New Roman"/>
                        <a:ea typeface="Times New Roman"/>
                      </a:endParaRPr>
                    </a:p>
                  </a:txBody>
                  <a:tcPr marL="0" marR="0" marT="0" marB="0">
                    <a:lnL>
                      <a:noFill/>
                    </a:lnL>
                    <a:lnR>
                      <a:noFill/>
                    </a:lnR>
                    <a:lnT>
                      <a:noFill/>
                    </a:lnT>
                    <a:lnB>
                      <a:noFill/>
                    </a:lnB>
                  </a:tcPr>
                </a:tc>
                <a:tc>
                  <a:txBody>
                    <a:bodyPr/>
                    <a:lstStyle/>
                    <a:p>
                      <a:pPr algn="r">
                        <a:lnSpc>
                          <a:spcPts val="1300"/>
                        </a:lnSpc>
                        <a:spcBef>
                          <a:spcPts val="650"/>
                        </a:spcBef>
                        <a:spcAft>
                          <a:spcPts val="0"/>
                        </a:spcAft>
                      </a:pPr>
                      <a:r>
                        <a:rPr lang="en-GB" sz="1200" dirty="0">
                          <a:effectLst/>
                          <a:latin typeface="Arial"/>
                          <a:ea typeface="Times New Roman"/>
                        </a:rPr>
                        <a:t> </a:t>
                      </a:r>
                      <a:endParaRPr lang="en-GB" sz="1200" dirty="0">
                        <a:effectLst/>
                        <a:latin typeface="Times New Roman"/>
                        <a:ea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r">
                        <a:lnSpc>
                          <a:spcPts val="1300"/>
                        </a:lnSpc>
                        <a:spcBef>
                          <a:spcPts val="650"/>
                        </a:spcBef>
                        <a:spcAft>
                          <a:spcPts val="0"/>
                        </a:spcAft>
                      </a:pPr>
                      <a:r>
                        <a:rPr lang="en-GB" sz="1200" dirty="0">
                          <a:effectLst/>
                          <a:latin typeface="Arial"/>
                          <a:ea typeface="Times New Roman"/>
                        </a:rPr>
                        <a:t> </a:t>
                      </a:r>
                      <a:endParaRPr lang="en-GB" sz="1200" dirty="0">
                        <a:effectLst/>
                        <a:latin typeface="Times New Roman"/>
                        <a:ea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116056213"/>
              </p:ext>
            </p:extLst>
          </p:nvPr>
        </p:nvGraphicFramePr>
        <p:xfrm>
          <a:off x="1529080" y="4797152"/>
          <a:ext cx="6009640" cy="1152128"/>
        </p:xfrm>
        <a:graphic>
          <a:graphicData uri="http://schemas.openxmlformats.org/drawingml/2006/table">
            <a:tbl>
              <a:tblPr firstRow="1" firstCol="1" bandRow="1"/>
              <a:tblGrid>
                <a:gridCol w="6009640"/>
              </a:tblGrid>
              <a:tr h="1152128">
                <a:tc>
                  <a:txBody>
                    <a:bodyPr/>
                    <a:lstStyle/>
                    <a:p>
                      <a:pPr>
                        <a:lnSpc>
                          <a:spcPts val="1300"/>
                        </a:lnSpc>
                        <a:spcBef>
                          <a:spcPts val="650"/>
                        </a:spcBef>
                        <a:spcAft>
                          <a:spcPts val="650"/>
                        </a:spcAft>
                      </a:pPr>
                      <a:r>
                        <a:rPr lang="en-GB" sz="1000" i="1" dirty="0">
                          <a:effectLst/>
                          <a:latin typeface="Arial"/>
                          <a:ea typeface="Times New Roman"/>
                        </a:rPr>
                        <a:t>Include discussion here where deemed relevant</a:t>
                      </a:r>
                      <a:r>
                        <a:rPr lang="en-GB" sz="1100" dirty="0">
                          <a:effectLst/>
                          <a:latin typeface="Arial"/>
                          <a:ea typeface="Times New Roman"/>
                        </a:rPr>
                        <a:t> </a:t>
                      </a:r>
                      <a:endParaRPr lang="en-GB" sz="1100" dirty="0">
                        <a:effectLst/>
                        <a:latin typeface="Times New Roman"/>
                        <a:ea typeface="Times New Roman"/>
                      </a:endParaRPr>
                    </a:p>
                    <a:p>
                      <a:pPr>
                        <a:lnSpc>
                          <a:spcPts val="1300"/>
                        </a:lnSpc>
                        <a:spcBef>
                          <a:spcPts val="650"/>
                        </a:spcBef>
                        <a:spcAft>
                          <a:spcPts val="650"/>
                        </a:spcAft>
                      </a:pPr>
                      <a:r>
                        <a:rPr lang="en-GB" sz="1100" dirty="0">
                          <a:effectLst/>
                          <a:latin typeface="Arial"/>
                          <a:ea typeface="Times New Roman"/>
                        </a:rPr>
                        <a:t> </a:t>
                      </a:r>
                      <a:endParaRPr lang="en-GB" sz="11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1528763" y="3327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733033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Requirements - Annexure – analyse age </a:t>
            </a:r>
            <a:endParaRPr lang="en-US" altLang="en-US" b="1"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100211"/>
          </a:xfrm>
        </p:spPr>
        <p:txBody>
          <a:bodyPr/>
          <a:lstStyle/>
          <a:p>
            <a:pPr marL="0" indent="0">
              <a:spcBef>
                <a:spcPts val="600"/>
              </a:spcBef>
              <a:spcAft>
                <a:spcPts val="600"/>
              </a:spcAft>
              <a:buNone/>
            </a:pPr>
            <a:endParaRPr lang="en-ZA" altLang="en-US" sz="2200" dirty="0" smtClean="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18</a:t>
            </a:fld>
            <a:endParaRPr lang="en-US" sz="1400" b="0" dirty="0">
              <a:solidFill>
                <a:schemeClr val="tx1"/>
              </a:solidFill>
              <a:latin typeface="+mn-lt"/>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692696"/>
            <a:ext cx="8784976"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06661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Annexure - comparative</a:t>
            </a:r>
            <a:endParaRPr lang="en-GB" dirty="0"/>
          </a:p>
        </p:txBody>
      </p:sp>
      <p:sp>
        <p:nvSpPr>
          <p:cNvPr id="4" name="Slide Number Placeholder 3"/>
          <p:cNvSpPr>
            <a:spLocks noGrp="1"/>
          </p:cNvSpPr>
          <p:nvPr>
            <p:ph type="sldNum" sz="quarter" idx="12"/>
          </p:nvPr>
        </p:nvSpPr>
        <p:spPr/>
        <p:txBody>
          <a:bodyPr/>
          <a:lstStyle/>
          <a:p>
            <a:pPr>
              <a:defRPr/>
            </a:pPr>
            <a:fld id="{50D1C0B6-DD73-498D-A009-0717DEBEC109}" type="slidenum">
              <a:rPr lang="en-US" smtClean="0"/>
              <a:pPr>
                <a:defRPr/>
              </a:pPr>
              <a:t>19</a:t>
            </a:fld>
            <a:endParaRPr lang="en-US" sz="1400" b="0" dirty="0">
              <a:solidFill>
                <a:schemeClr val="tx1"/>
              </a:solidFill>
              <a:latin typeface="+mn-lt"/>
            </a:endParaRPr>
          </a:p>
        </p:txBody>
      </p:sp>
      <p:pic>
        <p:nvPicPr>
          <p:cNvPr id="307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196752"/>
            <a:ext cx="8856984" cy="4477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43965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Overview</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100211"/>
          </a:xfrm>
        </p:spPr>
        <p:txBody>
          <a:bodyPr/>
          <a:lstStyle/>
          <a:p>
            <a:pPr>
              <a:spcBef>
                <a:spcPts val="600"/>
              </a:spcBef>
              <a:spcAft>
                <a:spcPts val="600"/>
              </a:spcAft>
              <a:buFont typeface="Arial" panose="020B0604020202020204" pitchFamily="34" charset="0"/>
              <a:buChar char="•"/>
            </a:pPr>
            <a:r>
              <a:rPr lang="en-ZA" altLang="en-US" sz="2400" b="1" dirty="0" smtClean="0">
                <a:latin typeface="Calibri" panose="020F0502020204030204" pitchFamily="34" charset="0"/>
                <a:cs typeface="Calibri" panose="020F0502020204030204" pitchFamily="34" charset="0"/>
              </a:rPr>
              <a:t>Reporting on immovable assets</a:t>
            </a:r>
          </a:p>
          <a:p>
            <a:pPr>
              <a:spcBef>
                <a:spcPts val="600"/>
              </a:spcBef>
              <a:spcAft>
                <a:spcPts val="600"/>
              </a:spcAft>
              <a:buFont typeface="Arial" panose="020B0604020202020204" pitchFamily="34" charset="0"/>
              <a:buChar char="•"/>
            </a:pPr>
            <a:r>
              <a:rPr lang="en-ZA" altLang="en-US" sz="2400" b="1" dirty="0" smtClean="0">
                <a:latin typeface="Calibri" panose="020F0502020204030204" pitchFamily="34" charset="0"/>
                <a:cs typeface="Calibri" panose="020F0502020204030204" pitchFamily="34" charset="0"/>
              </a:rPr>
              <a:t>CWIP </a:t>
            </a:r>
            <a:r>
              <a:rPr lang="en-ZA" altLang="en-US" sz="2400" b="1" dirty="0">
                <a:latin typeface="Calibri" panose="020F0502020204030204" pitchFamily="34" charset="0"/>
                <a:cs typeface="Calibri" panose="020F0502020204030204" pitchFamily="34" charset="0"/>
              </a:rPr>
              <a:t>– what should be accounted for</a:t>
            </a:r>
            <a:r>
              <a:rPr lang="en-ZA" altLang="en-US" sz="2400" b="1" dirty="0" smtClean="0">
                <a:latin typeface="Calibri" panose="020F0502020204030204" pitchFamily="34" charset="0"/>
                <a:cs typeface="Calibri" panose="020F0502020204030204" pitchFamily="34" charset="0"/>
              </a:rPr>
              <a:t>?</a:t>
            </a:r>
          </a:p>
          <a:p>
            <a:pPr>
              <a:spcBef>
                <a:spcPts val="600"/>
              </a:spcBef>
              <a:spcAft>
                <a:spcPts val="600"/>
              </a:spcAft>
              <a:buFont typeface="Arial" panose="020B0604020202020204" pitchFamily="34" charset="0"/>
              <a:buChar char="•"/>
            </a:pPr>
            <a:r>
              <a:rPr lang="en-ZA" altLang="en-US" sz="2400" b="1" dirty="0" smtClean="0">
                <a:latin typeface="Calibri" panose="020F0502020204030204" pitchFamily="34" charset="0"/>
                <a:cs typeface="Calibri" panose="020F0502020204030204" pitchFamily="34" charset="0"/>
              </a:rPr>
              <a:t>Link Asset ‘Additions note’ to CWIP Annexure</a:t>
            </a:r>
          </a:p>
          <a:p>
            <a:pPr>
              <a:spcBef>
                <a:spcPts val="600"/>
              </a:spcBef>
              <a:spcAft>
                <a:spcPts val="600"/>
              </a:spcAft>
              <a:buFont typeface="Arial" panose="020B0604020202020204" pitchFamily="34" charset="0"/>
              <a:buChar char="•"/>
            </a:pPr>
            <a:r>
              <a:rPr lang="en-ZA" altLang="en-US" sz="2400" b="1" dirty="0" smtClean="0">
                <a:latin typeface="Calibri" panose="020F0502020204030204" pitchFamily="34" charset="0"/>
                <a:cs typeface="Calibri" panose="020F0502020204030204" pitchFamily="34" charset="0"/>
              </a:rPr>
              <a:t>CWIP - what cost included and when excluded from CWIP</a:t>
            </a:r>
            <a:endParaRPr lang="en-ZA" altLang="en-US" sz="2400" b="1" dirty="0">
              <a:latin typeface="Calibri" panose="020F0502020204030204" pitchFamily="34" charset="0"/>
              <a:cs typeface="Calibri" panose="020F0502020204030204" pitchFamily="34" charset="0"/>
            </a:endParaRPr>
          </a:p>
          <a:p>
            <a:pPr>
              <a:spcBef>
                <a:spcPts val="600"/>
              </a:spcBef>
              <a:spcAft>
                <a:spcPts val="600"/>
              </a:spcAft>
              <a:buFont typeface="Arial" panose="020B0604020202020204" pitchFamily="34" charset="0"/>
              <a:buChar char="•"/>
            </a:pPr>
            <a:r>
              <a:rPr lang="en-ZA" altLang="en-US" sz="2400" b="1" dirty="0">
                <a:latin typeface="Calibri" panose="020F0502020204030204" pitchFamily="34" charset="0"/>
                <a:cs typeface="Calibri" panose="020F0502020204030204" pitchFamily="34" charset="0"/>
              </a:rPr>
              <a:t>Reporting requirements</a:t>
            </a:r>
          </a:p>
          <a:p>
            <a:pPr>
              <a:spcBef>
                <a:spcPts val="600"/>
              </a:spcBef>
              <a:spcAft>
                <a:spcPts val="600"/>
              </a:spcAft>
              <a:buFont typeface="Arial" panose="020B0604020202020204" pitchFamily="34" charset="0"/>
              <a:buChar char="•"/>
            </a:pPr>
            <a:r>
              <a:rPr lang="en-ZA" altLang="en-US" sz="2400" b="1" dirty="0">
                <a:latin typeface="Calibri" panose="020F0502020204030204" pitchFamily="34" charset="0"/>
                <a:cs typeface="Calibri" panose="020F0502020204030204" pitchFamily="34" charset="0"/>
              </a:rPr>
              <a:t>Changes from prior </a:t>
            </a:r>
            <a:r>
              <a:rPr lang="en-ZA" altLang="en-US" sz="2400" b="1" dirty="0" smtClean="0">
                <a:latin typeface="Calibri" panose="020F0502020204030204" pitchFamily="34" charset="0"/>
                <a:cs typeface="Calibri" panose="020F0502020204030204" pitchFamily="34" charset="0"/>
              </a:rPr>
              <a:t>year</a:t>
            </a:r>
          </a:p>
          <a:p>
            <a:pPr>
              <a:spcBef>
                <a:spcPts val="600"/>
              </a:spcBef>
              <a:spcAft>
                <a:spcPts val="600"/>
              </a:spcAft>
              <a:buFont typeface="Arial" panose="020B0604020202020204" pitchFamily="34" charset="0"/>
              <a:buChar char="•"/>
            </a:pPr>
            <a:r>
              <a:rPr lang="en-ZA" altLang="en-US" sz="2400" b="1" dirty="0">
                <a:latin typeface="Calibri" panose="020F0502020204030204" pitchFamily="34" charset="0"/>
                <a:cs typeface="Calibri" panose="020F0502020204030204" pitchFamily="34" charset="0"/>
              </a:rPr>
              <a:t>CWIP - reporting process and why</a:t>
            </a:r>
            <a:endParaRPr lang="en-ZA" altLang="en-US" sz="2400" b="1" dirty="0" smtClean="0">
              <a:latin typeface="Calibri" panose="020F0502020204030204" pitchFamily="34" charset="0"/>
              <a:cs typeface="Calibri" panose="020F0502020204030204" pitchFamily="34" charset="0"/>
            </a:endParaRPr>
          </a:p>
          <a:p>
            <a:pPr>
              <a:spcBef>
                <a:spcPts val="600"/>
              </a:spcBef>
              <a:spcAft>
                <a:spcPts val="600"/>
              </a:spcAft>
              <a:buFont typeface="Arial" panose="020B0604020202020204" pitchFamily="34" charset="0"/>
              <a:buChar char="•"/>
            </a:pPr>
            <a:r>
              <a:rPr lang="en-ZA" altLang="en-US" sz="2400" b="1" dirty="0" smtClean="0">
                <a:latin typeface="Calibri" panose="020F0502020204030204" pitchFamily="34" charset="0"/>
                <a:cs typeface="Calibri" panose="020F0502020204030204" pitchFamily="34" charset="0"/>
              </a:rPr>
              <a:t>CWIP – audit challenges and implications</a:t>
            </a:r>
          </a:p>
          <a:p>
            <a:pPr>
              <a:spcBef>
                <a:spcPts val="600"/>
              </a:spcBef>
              <a:spcAft>
                <a:spcPts val="600"/>
              </a:spcAft>
              <a:buFont typeface="Arial" panose="020B0604020202020204" pitchFamily="34" charset="0"/>
              <a:buChar char="•"/>
            </a:pPr>
            <a:r>
              <a:rPr lang="en-ZA" altLang="en-US" sz="2400" b="1" dirty="0" smtClean="0">
                <a:latin typeface="Calibri" panose="020F0502020204030204" pitchFamily="34" charset="0"/>
                <a:cs typeface="Calibri" panose="020F0502020204030204" pitchFamily="34" charset="0"/>
              </a:rPr>
              <a:t>Audit process for 2017 /18</a:t>
            </a:r>
            <a:endParaRPr lang="en-ZA" altLang="en-US" sz="2400" b="1" dirty="0">
              <a:latin typeface="Calibri" panose="020F0502020204030204" pitchFamily="34" charset="0"/>
              <a:cs typeface="Calibri" panose="020F0502020204030204" pitchFamily="34" charset="0"/>
            </a:endParaRPr>
          </a:p>
          <a:p>
            <a:pPr marL="0" indent="0">
              <a:spcBef>
                <a:spcPts val="600"/>
              </a:spcBef>
              <a:spcAft>
                <a:spcPts val="600"/>
              </a:spcAft>
              <a:buNone/>
            </a:pPr>
            <a:r>
              <a:rPr lang="en-ZA" altLang="en-US" sz="2400" b="1" dirty="0" smtClean="0">
                <a:latin typeface="Calibri" panose="020F0502020204030204" pitchFamily="34" charset="0"/>
                <a:cs typeface="Calibri" panose="020F0502020204030204" pitchFamily="34" charset="0"/>
              </a:rPr>
              <a:t> </a:t>
            </a:r>
          </a:p>
          <a:p>
            <a:pPr>
              <a:spcBef>
                <a:spcPts val="600"/>
              </a:spcBef>
              <a:spcAft>
                <a:spcPts val="600"/>
              </a:spcAft>
              <a:buFont typeface="Arial" panose="020B0604020202020204" pitchFamily="34" charset="0"/>
              <a:buChar char="•"/>
            </a:pPr>
            <a:endParaRPr lang="en-ZA" altLang="en-US" sz="2400" dirty="0">
              <a:latin typeface="Calibri" panose="020F0502020204030204" pitchFamily="34" charset="0"/>
              <a:cs typeface="Calibri" panose="020F0502020204030204" pitchFamily="34" charset="0"/>
            </a:endParaRPr>
          </a:p>
          <a:p>
            <a:pPr>
              <a:spcBef>
                <a:spcPts val="600"/>
              </a:spcBef>
              <a:spcAft>
                <a:spcPts val="600"/>
              </a:spcAft>
              <a:buFont typeface="Arial" panose="020B0604020202020204" pitchFamily="34" charset="0"/>
              <a:buChar char="•"/>
            </a:pPr>
            <a:endParaRPr lang="en-ZA" altLang="en-US" sz="2200" dirty="0" smtClean="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a:t>
            </a:fld>
            <a:endParaRPr lang="en-US" sz="1400" b="0" dirty="0">
              <a:solidFill>
                <a:schemeClr val="tx1"/>
              </a:solidFill>
              <a:latin typeface="+mn-lt"/>
            </a:endParaRPr>
          </a:p>
        </p:txBody>
      </p:sp>
    </p:spTree>
    <p:extLst>
      <p:ext uri="{BB962C8B-B14F-4D97-AF65-F5344CB8AC3E}">
        <p14:creationId xmlns:p14="http://schemas.microsoft.com/office/powerpoint/2010/main" val="37481959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Annexure – comparative (cont.)</a:t>
            </a:r>
            <a:endParaRPr lang="en-GB" dirty="0"/>
          </a:p>
        </p:txBody>
      </p:sp>
      <p:sp>
        <p:nvSpPr>
          <p:cNvPr id="4" name="Slide Number Placeholder 3"/>
          <p:cNvSpPr>
            <a:spLocks noGrp="1"/>
          </p:cNvSpPr>
          <p:nvPr>
            <p:ph type="sldNum" sz="quarter" idx="12"/>
          </p:nvPr>
        </p:nvSpPr>
        <p:spPr/>
        <p:txBody>
          <a:bodyPr/>
          <a:lstStyle/>
          <a:p>
            <a:pPr>
              <a:defRPr/>
            </a:pPr>
            <a:fld id="{50D1C0B6-DD73-498D-A009-0717DEBEC109}" type="slidenum">
              <a:rPr lang="en-US" smtClean="0"/>
              <a:pPr>
                <a:defRPr/>
              </a:pPr>
              <a:t>20</a:t>
            </a:fld>
            <a:endParaRPr lang="en-US" sz="1400" b="0" dirty="0">
              <a:solidFill>
                <a:schemeClr val="tx1"/>
              </a:solidFill>
              <a:latin typeface="+mn-lt"/>
            </a:endParaRPr>
          </a:p>
        </p:txBody>
      </p:sp>
      <p:pic>
        <p:nvPicPr>
          <p:cNvPr id="409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1268760"/>
            <a:ext cx="8892480" cy="4598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15941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CWIP – </a:t>
            </a:r>
            <a:r>
              <a:rPr lang="en-US" altLang="en-US" b="1" dirty="0" smtClean="0">
                <a:latin typeface="Calibri" panose="020F0502020204030204" pitchFamily="34" charset="0"/>
              </a:rPr>
              <a:t>reporting process and why</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100211"/>
          </a:xfrm>
        </p:spPr>
        <p:txBody>
          <a:bodyPr/>
          <a:lstStyle/>
          <a:p>
            <a:pPr marL="0" indent="0">
              <a:spcBef>
                <a:spcPts val="600"/>
              </a:spcBef>
              <a:spcAft>
                <a:spcPts val="600"/>
              </a:spcAft>
              <a:buNone/>
            </a:pPr>
            <a:endParaRPr lang="en-ZA" altLang="en-US" sz="2200" dirty="0" smtClean="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21</a:t>
            </a:fld>
            <a:endParaRPr lang="en-US" sz="1400" b="0" dirty="0">
              <a:solidFill>
                <a:schemeClr val="tx1"/>
              </a:solidFill>
              <a:latin typeface="+mn-lt"/>
            </a:endParaRPr>
          </a:p>
        </p:txBody>
      </p:sp>
      <p:graphicFrame>
        <p:nvGraphicFramePr>
          <p:cNvPr id="3" name="Table 2"/>
          <p:cNvGraphicFramePr>
            <a:graphicFrameLocks noGrp="1"/>
          </p:cNvGraphicFramePr>
          <p:nvPr>
            <p:extLst>
              <p:ext uri="{D42A27DB-BD31-4B8C-83A1-F6EECF244321}">
                <p14:modId xmlns:p14="http://schemas.microsoft.com/office/powerpoint/2010/main" val="1904947965"/>
              </p:ext>
            </p:extLst>
          </p:nvPr>
        </p:nvGraphicFramePr>
        <p:xfrm>
          <a:off x="0" y="1124744"/>
          <a:ext cx="9144000" cy="5616624"/>
        </p:xfrm>
        <a:graphic>
          <a:graphicData uri="http://schemas.openxmlformats.org/drawingml/2006/table">
            <a:tbl>
              <a:tblPr firstRow="1" bandRow="1">
                <a:tableStyleId>{5C22544A-7EE6-4342-B048-85BDC9FD1C3A}</a:tableStyleId>
              </a:tblPr>
              <a:tblGrid>
                <a:gridCol w="4572000"/>
                <a:gridCol w="4572000"/>
              </a:tblGrid>
              <a:tr h="968383">
                <a:tc>
                  <a:txBody>
                    <a:bodyPr/>
                    <a:lstStyle/>
                    <a:p>
                      <a:r>
                        <a:rPr lang="en-GB" dirty="0" smtClean="0">
                          <a:solidFill>
                            <a:schemeClr val="tx1"/>
                          </a:solidFill>
                        </a:rPr>
                        <a:t>Budget holders (BH) requested control of budget for capital projects</a:t>
                      </a:r>
                      <a:r>
                        <a:rPr lang="en-GB" baseline="0" dirty="0" smtClean="0">
                          <a:solidFill>
                            <a:schemeClr val="tx1"/>
                          </a:solidFill>
                        </a:rPr>
                        <a:t> </a:t>
                      </a:r>
                      <a:endParaRPr lang="en-GB" dirty="0">
                        <a:solidFill>
                          <a:schemeClr val="tx1"/>
                        </a:solidFill>
                      </a:endParaRPr>
                    </a:p>
                  </a:txBody>
                  <a:tcPr/>
                </a:tc>
                <a:tc>
                  <a:txBody>
                    <a:bodyPr/>
                    <a:lstStyle/>
                    <a:p>
                      <a:r>
                        <a:rPr lang="en-GB" dirty="0" smtClean="0">
                          <a:solidFill>
                            <a:schemeClr val="tx1"/>
                          </a:solidFill>
                        </a:rPr>
                        <a:t>Budget devolved based on assertions made that control of budget will ensure projects implemented efficiently </a:t>
                      </a:r>
                      <a:endParaRPr lang="en-GB" dirty="0">
                        <a:solidFill>
                          <a:schemeClr val="tx1"/>
                        </a:solidFill>
                      </a:endParaRPr>
                    </a:p>
                  </a:txBody>
                  <a:tcPr/>
                </a:tc>
              </a:tr>
              <a:tr h="1549414">
                <a:tc>
                  <a:txBody>
                    <a:bodyPr/>
                    <a:lstStyle/>
                    <a:p>
                      <a:r>
                        <a:rPr lang="en-GB" b="1" dirty="0" smtClean="0"/>
                        <a:t>TR</a:t>
                      </a:r>
                      <a:r>
                        <a:rPr lang="en-GB" b="1" baseline="0" dirty="0" smtClean="0"/>
                        <a:t> 17.1.1: all transactions to be supported by authentic verifiable source documents </a:t>
                      </a:r>
                    </a:p>
                    <a:p>
                      <a:r>
                        <a:rPr lang="en-GB" b="1" baseline="0" dirty="0" smtClean="0"/>
                        <a:t>(Practical issue problem with move of budget to BH)</a:t>
                      </a:r>
                      <a:endParaRPr lang="en-GB" b="1" dirty="0"/>
                    </a:p>
                  </a:txBody>
                  <a:tcPr/>
                </a:tc>
                <a:tc>
                  <a:txBody>
                    <a:bodyPr/>
                    <a:lstStyle/>
                    <a:p>
                      <a:r>
                        <a:rPr lang="en-GB" b="1" dirty="0" smtClean="0"/>
                        <a:t>Resolved</a:t>
                      </a:r>
                      <a:r>
                        <a:rPr lang="en-GB" b="1" baseline="0" dirty="0" smtClean="0"/>
                        <a:t> by directive 2001 ‘instructing’ audit (pre PAA 2004) of authentic documents at project office and  PN 10 of 2006/07 authorising use of PACE for payment </a:t>
                      </a:r>
                      <a:endParaRPr lang="en-GB" b="1" dirty="0"/>
                    </a:p>
                  </a:txBody>
                  <a:tcPr/>
                </a:tc>
              </a:tr>
              <a:tr h="1839929">
                <a:tc>
                  <a:txBody>
                    <a:bodyPr/>
                    <a:lstStyle/>
                    <a:p>
                      <a:r>
                        <a:rPr lang="en-GB" b="1" dirty="0" smtClean="0"/>
                        <a:t>PFMA 38 (1)(a) to (d): system of</a:t>
                      </a:r>
                      <a:r>
                        <a:rPr lang="en-GB" b="1" baseline="0" dirty="0" smtClean="0"/>
                        <a:t> financial and risk management and IC; system for properly evaluating major capital projects </a:t>
                      </a:r>
                      <a:r>
                        <a:rPr lang="en-GB" b="1" u="sng" baseline="0" dirty="0" smtClean="0"/>
                        <a:t>prior</a:t>
                      </a:r>
                      <a:r>
                        <a:rPr lang="en-GB" b="1" baseline="0" dirty="0" smtClean="0"/>
                        <a:t> to final decision; use of resources; managing assets and liabilities</a:t>
                      </a:r>
                      <a:endParaRPr lang="en-GB" b="1" dirty="0"/>
                    </a:p>
                  </a:txBody>
                  <a:tcPr/>
                </a:tc>
                <a:tc>
                  <a:txBody>
                    <a:bodyPr/>
                    <a:lstStyle/>
                    <a:p>
                      <a:r>
                        <a:rPr lang="en-GB" b="1" dirty="0" smtClean="0"/>
                        <a:t>Accountability</a:t>
                      </a:r>
                      <a:r>
                        <a:rPr lang="en-GB" b="1" baseline="0" dirty="0" smtClean="0"/>
                        <a:t> and transparency in use of resources appropriated to BH, rests with BH</a:t>
                      </a:r>
                      <a:endParaRPr lang="en-GB" b="1" dirty="0"/>
                    </a:p>
                  </a:txBody>
                  <a:tcPr/>
                </a:tc>
              </a:tr>
              <a:tr h="1258898">
                <a:tc>
                  <a:txBody>
                    <a:bodyPr/>
                    <a:lstStyle/>
                    <a:p>
                      <a:r>
                        <a:rPr lang="en-GB" b="1" dirty="0" smtClean="0"/>
                        <a:t>CWIP Annexure introduced 2012/13 to account for cost of structures funded by BH  - aligned</a:t>
                      </a:r>
                      <a:r>
                        <a:rPr lang="en-GB" b="1" baseline="0" dirty="0" smtClean="0"/>
                        <a:t> to</a:t>
                      </a:r>
                      <a:r>
                        <a:rPr lang="en-GB" b="1" dirty="0" smtClean="0"/>
                        <a:t> previously</a:t>
                      </a:r>
                      <a:r>
                        <a:rPr lang="en-GB" b="1" baseline="0" dirty="0" smtClean="0"/>
                        <a:t> </a:t>
                      </a:r>
                      <a:r>
                        <a:rPr lang="en-GB" b="1" dirty="0" smtClean="0"/>
                        <a:t>used maxim of ‘follow the money’</a:t>
                      </a:r>
                      <a:endParaRPr lang="en-GB" b="1" dirty="0"/>
                    </a:p>
                  </a:txBody>
                  <a:tcPr/>
                </a:tc>
                <a:tc>
                  <a:txBody>
                    <a:bodyPr/>
                    <a:lstStyle/>
                    <a:p>
                      <a:r>
                        <a:rPr lang="en-GB" b="1" baseline="0" dirty="0" smtClean="0"/>
                        <a:t>Year on year reporting on a multi year project lacks transparency as total cost of project not reflected and compliance with PFMA not evident </a:t>
                      </a:r>
                      <a:endParaRPr lang="en-GB" b="1" dirty="0"/>
                    </a:p>
                  </a:txBody>
                  <a:tcPr/>
                </a:tc>
              </a:tr>
            </a:tbl>
          </a:graphicData>
        </a:graphic>
      </p:graphicFrame>
    </p:spTree>
    <p:extLst>
      <p:ext uri="{BB962C8B-B14F-4D97-AF65-F5344CB8AC3E}">
        <p14:creationId xmlns:p14="http://schemas.microsoft.com/office/powerpoint/2010/main" val="31116241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CWIP – </a:t>
            </a:r>
            <a:r>
              <a:rPr lang="en-US" altLang="en-US" b="1" dirty="0" smtClean="0">
                <a:latin typeface="Calibri" panose="020F0502020204030204" pitchFamily="34" charset="0"/>
              </a:rPr>
              <a:t>reporting process and why (cont.)</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100211"/>
          </a:xfrm>
        </p:spPr>
        <p:txBody>
          <a:bodyPr/>
          <a:lstStyle/>
          <a:p>
            <a:pPr marL="0" indent="0">
              <a:spcBef>
                <a:spcPts val="600"/>
              </a:spcBef>
              <a:spcAft>
                <a:spcPts val="600"/>
              </a:spcAft>
              <a:buNone/>
            </a:pPr>
            <a:endParaRPr lang="en-ZA" altLang="en-US" sz="2200" dirty="0" smtClean="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22</a:t>
            </a:fld>
            <a:endParaRPr lang="en-US" sz="1400" b="0" dirty="0">
              <a:solidFill>
                <a:schemeClr val="tx1"/>
              </a:solidFill>
              <a:latin typeface="+mn-lt"/>
            </a:endParaRPr>
          </a:p>
        </p:txBody>
      </p:sp>
      <p:graphicFrame>
        <p:nvGraphicFramePr>
          <p:cNvPr id="3" name="Table 2"/>
          <p:cNvGraphicFramePr>
            <a:graphicFrameLocks noGrp="1"/>
          </p:cNvGraphicFramePr>
          <p:nvPr>
            <p:extLst>
              <p:ext uri="{D42A27DB-BD31-4B8C-83A1-F6EECF244321}">
                <p14:modId xmlns:p14="http://schemas.microsoft.com/office/powerpoint/2010/main" val="1574497135"/>
              </p:ext>
            </p:extLst>
          </p:nvPr>
        </p:nvGraphicFramePr>
        <p:xfrm>
          <a:off x="0" y="908718"/>
          <a:ext cx="9144000" cy="5949283"/>
        </p:xfrm>
        <a:graphic>
          <a:graphicData uri="http://schemas.openxmlformats.org/drawingml/2006/table">
            <a:tbl>
              <a:tblPr firstRow="1" bandRow="1">
                <a:tableStyleId>{5C22544A-7EE6-4342-B048-85BDC9FD1C3A}</a:tableStyleId>
              </a:tblPr>
              <a:tblGrid>
                <a:gridCol w="4572000"/>
                <a:gridCol w="4572000"/>
              </a:tblGrid>
              <a:tr h="1487321">
                <a:tc>
                  <a:txBody>
                    <a:bodyPr/>
                    <a:lstStyle/>
                    <a:p>
                      <a:r>
                        <a:rPr lang="en-GB" dirty="0" smtClean="0">
                          <a:solidFill>
                            <a:schemeClr val="tx1"/>
                          </a:solidFill>
                        </a:rPr>
                        <a:t>Annexure remained unchanged in format and as ‘additional’ information, to assist BH to implement change by accumulating and purifying reporting information on projects</a:t>
                      </a:r>
                      <a:endParaRPr lang="en-GB" dirty="0">
                        <a:solidFill>
                          <a:schemeClr val="tx1"/>
                        </a:solidFill>
                      </a:endParaRPr>
                    </a:p>
                  </a:txBody>
                  <a:tcPr/>
                </a:tc>
                <a:tc>
                  <a:txBody>
                    <a:bodyPr/>
                    <a:lstStyle/>
                    <a:p>
                      <a:r>
                        <a:rPr lang="en-GB" dirty="0" smtClean="0">
                          <a:solidFill>
                            <a:schemeClr val="tx1"/>
                          </a:solidFill>
                        </a:rPr>
                        <a:t>No audit required on information during this period although annual payments audited (based on PACE)</a:t>
                      </a:r>
                      <a:endParaRPr lang="en-GB" dirty="0">
                        <a:solidFill>
                          <a:schemeClr val="tx1"/>
                        </a:solidFill>
                      </a:endParaRPr>
                    </a:p>
                  </a:txBody>
                  <a:tcPr/>
                </a:tc>
              </a:tr>
              <a:tr h="1487321">
                <a:tc>
                  <a:txBody>
                    <a:bodyPr/>
                    <a:lstStyle/>
                    <a:p>
                      <a:r>
                        <a:rPr lang="en-GB" b="1" dirty="0" smtClean="0"/>
                        <a:t>Structures</a:t>
                      </a:r>
                      <a:r>
                        <a:rPr lang="en-GB" b="1" baseline="0" dirty="0" smtClean="0"/>
                        <a:t> defined as</a:t>
                      </a:r>
                      <a:r>
                        <a:rPr lang="en-GB" b="1" dirty="0" smtClean="0"/>
                        <a:t> ‘ready for use’ taken through BH asset register to ensure full cost determinable and variations explained</a:t>
                      </a:r>
                      <a:endParaRPr lang="en-GB" b="1" dirty="0"/>
                    </a:p>
                  </a:txBody>
                  <a:tcPr/>
                </a:tc>
                <a:tc>
                  <a:txBody>
                    <a:bodyPr/>
                    <a:lstStyle/>
                    <a:p>
                      <a:r>
                        <a:rPr lang="en-GB" b="1" dirty="0" smtClean="0"/>
                        <a:t>Transparency in use of funds and cost of projects against budget estimates. To assist</a:t>
                      </a:r>
                      <a:r>
                        <a:rPr lang="en-GB" b="1" baseline="0" dirty="0" smtClean="0"/>
                        <a:t> BH, </a:t>
                      </a:r>
                      <a:r>
                        <a:rPr lang="en-GB" b="1" dirty="0" smtClean="0"/>
                        <a:t>limited to those projects reaching a ‘ready for use’ stage during 2013/14 and later </a:t>
                      </a:r>
                      <a:endParaRPr lang="en-GB" b="1" dirty="0"/>
                    </a:p>
                  </a:txBody>
                  <a:tcPr/>
                </a:tc>
              </a:tr>
              <a:tr h="1766193">
                <a:tc>
                  <a:txBody>
                    <a:bodyPr/>
                    <a:lstStyle/>
                    <a:p>
                      <a:r>
                        <a:rPr lang="en-GB" b="1" dirty="0" smtClean="0"/>
                        <a:t>Information subjected to audit for first</a:t>
                      </a:r>
                      <a:r>
                        <a:rPr lang="en-GB" b="1" baseline="0" dirty="0" smtClean="0"/>
                        <a:t> time in 2016/17 financial year. AGSA can express opinion on financial management of projects and use of resources </a:t>
                      </a:r>
                      <a:endParaRPr lang="en-GB" b="1" dirty="0"/>
                    </a:p>
                  </a:txBody>
                  <a:tcPr/>
                </a:tc>
                <a:tc>
                  <a:txBody>
                    <a:bodyPr/>
                    <a:lstStyle/>
                    <a:p>
                      <a:r>
                        <a:rPr lang="en-GB" b="1" dirty="0" smtClean="0"/>
                        <a:t>Responsibility</a:t>
                      </a:r>
                      <a:r>
                        <a:rPr lang="en-GB" b="1" baseline="0" dirty="0" smtClean="0"/>
                        <a:t> of spending and utilisation of resources in hands of BH. Projects initiated by BH to enable service delivery in accordance with mandate – management of project progress in interest of BH</a:t>
                      </a:r>
                      <a:endParaRPr lang="en-GB" b="1" dirty="0"/>
                    </a:p>
                  </a:txBody>
                  <a:tcPr/>
                </a:tc>
              </a:tr>
              <a:tr h="1208448">
                <a:tc>
                  <a:txBody>
                    <a:bodyPr/>
                    <a:lstStyle/>
                    <a:p>
                      <a:r>
                        <a:rPr lang="en-GB" b="1" dirty="0" smtClean="0"/>
                        <a:t>Require reporting per BH for users to assess the management and spend. Currently project manager (PMTE) on different reporting framework</a:t>
                      </a:r>
                      <a:endParaRPr lang="en-GB" b="1" dirty="0"/>
                    </a:p>
                  </a:txBody>
                  <a:tcPr/>
                </a:tc>
                <a:tc>
                  <a:txBody>
                    <a:bodyPr/>
                    <a:lstStyle/>
                    <a:p>
                      <a:r>
                        <a:rPr lang="en-GB" b="1" dirty="0" smtClean="0"/>
                        <a:t>Two</a:t>
                      </a:r>
                      <a:r>
                        <a:rPr lang="en-GB" b="1" baseline="0" dirty="0" smtClean="0"/>
                        <a:t> reporting frameworks, different types of entity. BH accountable for spend on budget, there must be control and oversight  </a:t>
                      </a:r>
                      <a:endParaRPr lang="en-GB" b="1" dirty="0"/>
                    </a:p>
                  </a:txBody>
                  <a:tcPr/>
                </a:tc>
              </a:tr>
            </a:tbl>
          </a:graphicData>
        </a:graphic>
      </p:graphicFrame>
    </p:spTree>
    <p:extLst>
      <p:ext uri="{BB962C8B-B14F-4D97-AF65-F5344CB8AC3E}">
        <p14:creationId xmlns:p14="http://schemas.microsoft.com/office/powerpoint/2010/main" val="14301013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CWIP – </a:t>
            </a:r>
            <a:r>
              <a:rPr lang="en-US" altLang="en-US" b="1" dirty="0" smtClean="0">
                <a:latin typeface="Calibri" panose="020F0502020204030204" pitchFamily="34" charset="0"/>
              </a:rPr>
              <a:t>reporting process and why (cont.)</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100211"/>
          </a:xfrm>
        </p:spPr>
        <p:txBody>
          <a:bodyPr/>
          <a:lstStyle/>
          <a:p>
            <a:pPr marL="0" indent="0">
              <a:spcBef>
                <a:spcPts val="600"/>
              </a:spcBef>
              <a:spcAft>
                <a:spcPts val="600"/>
              </a:spcAft>
              <a:buNone/>
            </a:pPr>
            <a:endParaRPr lang="en-ZA" altLang="en-US" sz="2200" dirty="0" smtClean="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23</a:t>
            </a:fld>
            <a:endParaRPr lang="en-US" sz="1400" b="0" dirty="0">
              <a:solidFill>
                <a:schemeClr val="tx1"/>
              </a:solidFill>
              <a:latin typeface="+mn-lt"/>
            </a:endParaRPr>
          </a:p>
        </p:txBody>
      </p:sp>
      <p:graphicFrame>
        <p:nvGraphicFramePr>
          <p:cNvPr id="3" name="Table 2"/>
          <p:cNvGraphicFramePr>
            <a:graphicFrameLocks noGrp="1"/>
          </p:cNvGraphicFramePr>
          <p:nvPr>
            <p:extLst>
              <p:ext uri="{D42A27DB-BD31-4B8C-83A1-F6EECF244321}">
                <p14:modId xmlns:p14="http://schemas.microsoft.com/office/powerpoint/2010/main" val="733716023"/>
              </p:ext>
            </p:extLst>
          </p:nvPr>
        </p:nvGraphicFramePr>
        <p:xfrm>
          <a:off x="0" y="908721"/>
          <a:ext cx="9144000" cy="6318373"/>
        </p:xfrm>
        <a:graphic>
          <a:graphicData uri="http://schemas.openxmlformats.org/drawingml/2006/table">
            <a:tbl>
              <a:tblPr firstRow="1" bandRow="1">
                <a:tableStyleId>{5C22544A-7EE6-4342-B048-85BDC9FD1C3A}</a:tableStyleId>
              </a:tblPr>
              <a:tblGrid>
                <a:gridCol w="4572000"/>
                <a:gridCol w="4572000"/>
              </a:tblGrid>
              <a:tr h="1396652">
                <a:tc>
                  <a:txBody>
                    <a:bodyPr/>
                    <a:lstStyle/>
                    <a:p>
                      <a:r>
                        <a:rPr lang="en-GB" dirty="0" smtClean="0">
                          <a:solidFill>
                            <a:schemeClr val="tx1"/>
                          </a:solidFill>
                        </a:rPr>
                        <a:t>Information provided need to be audited,</a:t>
                      </a:r>
                      <a:r>
                        <a:rPr lang="en-GB" baseline="0" dirty="0" smtClean="0">
                          <a:solidFill>
                            <a:schemeClr val="tx1"/>
                          </a:solidFill>
                        </a:rPr>
                        <a:t> to ensure fair presentation – need independent verification</a:t>
                      </a:r>
                      <a:endParaRPr lang="en-GB" dirty="0">
                        <a:solidFill>
                          <a:schemeClr val="tx1"/>
                        </a:solidFill>
                      </a:endParaRPr>
                    </a:p>
                  </a:txBody>
                  <a:tcPr/>
                </a:tc>
                <a:tc>
                  <a:txBody>
                    <a:bodyPr/>
                    <a:lstStyle/>
                    <a:p>
                      <a:r>
                        <a:rPr lang="en-GB" baseline="0" dirty="0" smtClean="0">
                          <a:solidFill>
                            <a:schemeClr val="tx1"/>
                          </a:solidFill>
                        </a:rPr>
                        <a:t>Unaudited information not seen as reliable, although used by analysts. Concern that conclusions drawn may form basis for policy decisions (inaccurate)  </a:t>
                      </a:r>
                      <a:endParaRPr lang="en-GB" dirty="0">
                        <a:solidFill>
                          <a:schemeClr val="tx1"/>
                        </a:solidFill>
                      </a:endParaRPr>
                    </a:p>
                  </a:txBody>
                  <a:tcPr/>
                </a:tc>
              </a:tr>
              <a:tr h="1134780">
                <a:tc>
                  <a:txBody>
                    <a:bodyPr/>
                    <a:lstStyle/>
                    <a:p>
                      <a:r>
                        <a:rPr lang="en-GB" b="1" dirty="0" smtClean="0"/>
                        <a:t>Budget allocated based on motivation and strategic plan of BH to enable service delivery. Decisions of BH</a:t>
                      </a:r>
                      <a:endParaRPr lang="en-GB" b="1" dirty="0"/>
                    </a:p>
                  </a:txBody>
                  <a:tcPr/>
                </a:tc>
                <a:tc>
                  <a:txBody>
                    <a:bodyPr/>
                    <a:lstStyle/>
                    <a:p>
                      <a:r>
                        <a:rPr lang="en-GB" b="1" dirty="0" smtClean="0"/>
                        <a:t>Where budget not spend as intended or inefficiencies allowed to erode budget and project cost escalate – responsibility</a:t>
                      </a:r>
                      <a:r>
                        <a:rPr lang="en-GB" b="1" baseline="0" dirty="0" smtClean="0"/>
                        <a:t> for overspending …BH  </a:t>
                      </a:r>
                      <a:r>
                        <a:rPr lang="en-GB" b="1" dirty="0" smtClean="0"/>
                        <a:t> </a:t>
                      </a:r>
                      <a:endParaRPr lang="en-GB" b="1" dirty="0"/>
                    </a:p>
                  </a:txBody>
                  <a:tcPr/>
                </a:tc>
              </a:tr>
              <a:tr h="1396652">
                <a:tc>
                  <a:txBody>
                    <a:bodyPr/>
                    <a:lstStyle/>
                    <a:p>
                      <a:r>
                        <a:rPr lang="en-GB" b="1" dirty="0" smtClean="0"/>
                        <a:t>Skills needed to track progress - a</a:t>
                      </a:r>
                      <a:r>
                        <a:rPr lang="en-GB" b="1" baseline="0" dirty="0" smtClean="0"/>
                        <a:t> facilities management function to ensure payments made based on informed observations</a:t>
                      </a:r>
                      <a:endParaRPr lang="en-GB" b="1" dirty="0"/>
                    </a:p>
                  </a:txBody>
                  <a:tcPr/>
                </a:tc>
                <a:tc>
                  <a:txBody>
                    <a:bodyPr/>
                    <a:lstStyle/>
                    <a:p>
                      <a:r>
                        <a:rPr lang="en-GB" b="1" dirty="0" smtClean="0"/>
                        <a:t>Degree of management</a:t>
                      </a:r>
                      <a:r>
                        <a:rPr lang="en-GB" b="1" baseline="0" dirty="0" smtClean="0"/>
                        <a:t> applied by BH ‘reasonable’ management e.g. communications with project manager, site visits, no progress no payment expected </a:t>
                      </a:r>
                      <a:endParaRPr lang="en-GB" b="1" dirty="0"/>
                    </a:p>
                  </a:txBody>
                  <a:tcPr/>
                </a:tc>
              </a:tr>
              <a:tr h="11347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Level of assessment not based on or required to be on technical assessment to last layer of bricks</a:t>
                      </a:r>
                    </a:p>
                    <a:p>
                      <a:endParaRPr lang="en-GB" b="1" dirty="0"/>
                    </a:p>
                  </a:txBody>
                  <a:tcPr/>
                </a:tc>
                <a:tc>
                  <a:txBody>
                    <a:bodyPr/>
                    <a:lstStyle/>
                    <a:p>
                      <a:r>
                        <a:rPr lang="en-GB" b="1" dirty="0" smtClean="0"/>
                        <a:t>Project manager has skills to do technical assessment, BH need to demonstrate review of and awareness of any problems   </a:t>
                      </a:r>
                      <a:endParaRPr lang="en-GB" b="1" dirty="0"/>
                    </a:p>
                  </a:txBody>
                  <a:tcPr/>
                </a:tc>
              </a:tr>
              <a:tr h="611035">
                <a:tc>
                  <a:txBody>
                    <a:bodyPr/>
                    <a:lstStyle/>
                    <a:p>
                      <a:r>
                        <a:rPr lang="en-GB" b="1" dirty="0" smtClean="0"/>
                        <a:t>PN</a:t>
                      </a:r>
                      <a:r>
                        <a:rPr lang="en-GB" b="1" baseline="0" dirty="0" smtClean="0"/>
                        <a:t> – should not withhold payment</a:t>
                      </a:r>
                      <a:endParaRPr lang="en-GB" b="1" dirty="0"/>
                    </a:p>
                  </a:txBody>
                  <a:tcPr/>
                </a:tc>
                <a:tc>
                  <a:txBody>
                    <a:bodyPr/>
                    <a:lstStyle/>
                    <a:p>
                      <a:r>
                        <a:rPr lang="en-GB" b="1" dirty="0" smtClean="0"/>
                        <a:t>Unreasonably</a:t>
                      </a:r>
                      <a:r>
                        <a:rPr lang="en-GB" b="1" baseline="0" dirty="0" smtClean="0"/>
                        <a:t> – only with good reason, BH responsibility</a:t>
                      </a:r>
                      <a:endParaRPr lang="en-GB" b="1" dirty="0"/>
                    </a:p>
                  </a:txBody>
                  <a:tcPr/>
                </a:tc>
              </a:tr>
              <a:tr h="374773">
                <a:tc>
                  <a:txBody>
                    <a:bodyPr/>
                    <a:lstStyle/>
                    <a:p>
                      <a:endParaRPr lang="en-GB"/>
                    </a:p>
                  </a:txBody>
                  <a:tcPr/>
                </a:tc>
                <a:tc>
                  <a:txBody>
                    <a:bodyPr/>
                    <a:lstStyle/>
                    <a:p>
                      <a:endParaRPr lang="en-GB" dirty="0"/>
                    </a:p>
                  </a:txBody>
                  <a:tcPr/>
                </a:tc>
              </a:tr>
            </a:tbl>
          </a:graphicData>
        </a:graphic>
      </p:graphicFrame>
    </p:spTree>
    <p:extLst>
      <p:ext uri="{BB962C8B-B14F-4D97-AF65-F5344CB8AC3E}">
        <p14:creationId xmlns:p14="http://schemas.microsoft.com/office/powerpoint/2010/main" val="5198154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CWIP – </a:t>
            </a:r>
            <a:r>
              <a:rPr lang="en-US" altLang="en-US" b="1" dirty="0" smtClean="0">
                <a:latin typeface="Calibri" panose="020F0502020204030204" pitchFamily="34" charset="0"/>
              </a:rPr>
              <a:t>audit challenges &amp; implication</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100211"/>
          </a:xfrm>
        </p:spPr>
        <p:txBody>
          <a:bodyPr/>
          <a:lstStyle/>
          <a:p>
            <a:pPr marL="0" indent="0">
              <a:spcBef>
                <a:spcPts val="600"/>
              </a:spcBef>
              <a:spcAft>
                <a:spcPts val="600"/>
              </a:spcAft>
              <a:buNone/>
            </a:pPr>
            <a:endParaRPr lang="en-ZA" altLang="en-US" sz="2200" dirty="0" smtClean="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24</a:t>
            </a:fld>
            <a:endParaRPr lang="en-US" sz="1400" b="0" dirty="0">
              <a:solidFill>
                <a:schemeClr val="tx1"/>
              </a:solidFill>
              <a:latin typeface="+mn-lt"/>
            </a:endParaRPr>
          </a:p>
        </p:txBody>
      </p:sp>
      <p:graphicFrame>
        <p:nvGraphicFramePr>
          <p:cNvPr id="3" name="Table 2"/>
          <p:cNvGraphicFramePr>
            <a:graphicFrameLocks noGrp="1"/>
          </p:cNvGraphicFramePr>
          <p:nvPr>
            <p:extLst>
              <p:ext uri="{D42A27DB-BD31-4B8C-83A1-F6EECF244321}">
                <p14:modId xmlns:p14="http://schemas.microsoft.com/office/powerpoint/2010/main" val="782260948"/>
              </p:ext>
            </p:extLst>
          </p:nvPr>
        </p:nvGraphicFramePr>
        <p:xfrm>
          <a:off x="0" y="836711"/>
          <a:ext cx="9144000" cy="6021289"/>
        </p:xfrm>
        <a:graphic>
          <a:graphicData uri="http://schemas.openxmlformats.org/drawingml/2006/table">
            <a:tbl>
              <a:tblPr firstRow="1" bandRow="1">
                <a:tableStyleId>{5C22544A-7EE6-4342-B048-85BDC9FD1C3A}</a:tableStyleId>
              </a:tblPr>
              <a:tblGrid>
                <a:gridCol w="4572000"/>
                <a:gridCol w="4572000"/>
              </a:tblGrid>
              <a:tr h="658579">
                <a:tc>
                  <a:txBody>
                    <a:bodyPr/>
                    <a:lstStyle/>
                    <a:p>
                      <a:r>
                        <a:rPr lang="en-GB" dirty="0" smtClean="0">
                          <a:solidFill>
                            <a:schemeClr val="tx1"/>
                          </a:solidFill>
                        </a:rPr>
                        <a:t>NT directive and PN amounts to limitation of scope of AGSA</a:t>
                      </a:r>
                      <a:endParaRPr lang="en-GB" dirty="0">
                        <a:solidFill>
                          <a:schemeClr val="tx1"/>
                        </a:solidFill>
                      </a:endParaRPr>
                    </a:p>
                  </a:txBody>
                  <a:tcPr/>
                </a:tc>
                <a:tc>
                  <a:txBody>
                    <a:bodyPr/>
                    <a:lstStyle/>
                    <a:p>
                      <a:r>
                        <a:rPr lang="en-GB" dirty="0" smtClean="0">
                          <a:solidFill>
                            <a:schemeClr val="tx1"/>
                          </a:solidFill>
                        </a:rPr>
                        <a:t>BH automatic qualification unless alternative verification possible </a:t>
                      </a:r>
                      <a:endParaRPr lang="en-GB" dirty="0">
                        <a:solidFill>
                          <a:schemeClr val="tx1"/>
                        </a:solidFill>
                      </a:endParaRPr>
                    </a:p>
                  </a:txBody>
                  <a:tcPr/>
                </a:tc>
              </a:tr>
              <a:tr h="1505322">
                <a:tc>
                  <a:txBody>
                    <a:bodyPr/>
                    <a:lstStyle/>
                    <a:p>
                      <a:r>
                        <a:rPr lang="en-GB" b="1" dirty="0" smtClean="0"/>
                        <a:t>Documentation and processes at BH not</a:t>
                      </a:r>
                      <a:r>
                        <a:rPr lang="en-GB" b="1" baseline="0" dirty="0" smtClean="0"/>
                        <a:t> sufficient to enable alternative verification and demonstration</a:t>
                      </a:r>
                      <a:r>
                        <a:rPr lang="en-GB" b="1" dirty="0" smtClean="0"/>
                        <a:t> of financial</a:t>
                      </a:r>
                      <a:r>
                        <a:rPr lang="en-GB" b="1" baseline="0" dirty="0" smtClean="0"/>
                        <a:t> management and compliance with PFMA</a:t>
                      </a:r>
                      <a:endParaRPr lang="en-GB" b="1" dirty="0"/>
                    </a:p>
                  </a:txBody>
                  <a:tcPr/>
                </a:tc>
                <a:tc>
                  <a:txBody>
                    <a:bodyPr/>
                    <a:lstStyle/>
                    <a:p>
                      <a:r>
                        <a:rPr lang="en-GB" b="1" dirty="0" smtClean="0"/>
                        <a:t>BH not able to demonstrate that</a:t>
                      </a:r>
                      <a:r>
                        <a:rPr lang="en-GB" b="1" baseline="0" dirty="0" smtClean="0"/>
                        <a:t> </a:t>
                      </a:r>
                      <a:r>
                        <a:rPr lang="en-GB" b="1" dirty="0" smtClean="0"/>
                        <a:t> claims are interrogated and projects managed to ensure completion on time and within budget   </a:t>
                      </a:r>
                      <a:endParaRPr lang="en-GB" b="1" dirty="0"/>
                    </a:p>
                  </a:txBody>
                  <a:tcPr/>
                </a:tc>
              </a:tr>
              <a:tr h="1787570">
                <a:tc>
                  <a:txBody>
                    <a:bodyPr/>
                    <a:lstStyle/>
                    <a:p>
                      <a:r>
                        <a:rPr lang="en-GB" b="1" dirty="0" smtClean="0"/>
                        <a:t>Some very old projects still included in CWIP, no documentation to clarify if abandoned, indefinitely stopped or temporarily suspended and if any intention exist to complete and at what cost</a:t>
                      </a:r>
                      <a:endParaRPr lang="en-GB" b="1" dirty="0"/>
                    </a:p>
                  </a:txBody>
                  <a:tcPr/>
                </a:tc>
                <a:tc>
                  <a:txBody>
                    <a:bodyPr/>
                    <a:lstStyle/>
                    <a:p>
                      <a:r>
                        <a:rPr lang="en-GB" b="1" baseline="0" dirty="0" smtClean="0"/>
                        <a:t> Lack of appropriate processes and non-compliance on assessment of capital projects prior to final decision, as funding not available to complete </a:t>
                      </a:r>
                      <a:endParaRPr lang="en-GB" b="1" dirty="0"/>
                    </a:p>
                  </a:txBody>
                  <a:tcPr/>
                </a:tc>
              </a:tr>
              <a:tr h="2069818">
                <a:tc>
                  <a:txBody>
                    <a:bodyPr/>
                    <a:lstStyle/>
                    <a:p>
                      <a:r>
                        <a:rPr lang="en-GB" b="1" dirty="0" smtClean="0"/>
                        <a:t>Reporting requirements not implemented despite completion of annexure over time and two year warning of impending ‘audit’ of information</a:t>
                      </a:r>
                      <a:endParaRPr lang="en-GB" b="1" dirty="0"/>
                    </a:p>
                  </a:txBody>
                  <a:tcPr/>
                </a:tc>
                <a:tc>
                  <a:txBody>
                    <a:bodyPr/>
                    <a:lstStyle/>
                    <a:p>
                      <a:r>
                        <a:rPr kumimoji="0" lang="en-GB" sz="1800" b="1" i="0" u="none" strike="noStrike" kern="1200" cap="none" spc="0" normalizeH="0" baseline="0" noProof="0" dirty="0" smtClean="0">
                          <a:ln>
                            <a:noFill/>
                          </a:ln>
                          <a:solidFill>
                            <a:srgbClr val="000000"/>
                          </a:solidFill>
                          <a:effectLst/>
                          <a:uLnTx/>
                          <a:uFillTx/>
                          <a:latin typeface="+mn-lt"/>
                          <a:cs typeface="+mn-cs"/>
                        </a:rPr>
                        <a:t>The Annexure produced by BH in the preceding years as ‘additional information’, not only inaccurate and misleading but indicative of lack of financial management, appropriate processes as well as possible fruitless and wasteful expenditure not identified</a:t>
                      </a:r>
                      <a:endParaRPr lang="en-GB" dirty="0"/>
                    </a:p>
                  </a:txBody>
                  <a:tcPr/>
                </a:tc>
              </a:tr>
            </a:tbl>
          </a:graphicData>
        </a:graphic>
      </p:graphicFrame>
    </p:spTree>
    <p:extLst>
      <p:ext uri="{BB962C8B-B14F-4D97-AF65-F5344CB8AC3E}">
        <p14:creationId xmlns:p14="http://schemas.microsoft.com/office/powerpoint/2010/main" val="31621047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CWIP – </a:t>
            </a:r>
            <a:r>
              <a:rPr lang="en-US" altLang="en-US" b="1" dirty="0" smtClean="0">
                <a:latin typeface="Calibri" panose="020F0502020204030204" pitchFamily="34" charset="0"/>
              </a:rPr>
              <a:t>current audit (2017/18) &amp; implication</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100211"/>
          </a:xfrm>
        </p:spPr>
        <p:txBody>
          <a:bodyPr/>
          <a:lstStyle/>
          <a:p>
            <a:pPr marL="0" indent="0">
              <a:spcBef>
                <a:spcPts val="600"/>
              </a:spcBef>
              <a:spcAft>
                <a:spcPts val="600"/>
              </a:spcAft>
              <a:buNone/>
            </a:pPr>
            <a:endParaRPr lang="en-ZA" altLang="en-US" sz="2200" dirty="0" smtClean="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25</a:t>
            </a:fld>
            <a:endParaRPr lang="en-US" sz="1400" b="0" dirty="0">
              <a:solidFill>
                <a:schemeClr val="tx1"/>
              </a:solidFill>
              <a:latin typeface="+mn-lt"/>
            </a:endParaRPr>
          </a:p>
        </p:txBody>
      </p:sp>
      <p:graphicFrame>
        <p:nvGraphicFramePr>
          <p:cNvPr id="3" name="Table 2"/>
          <p:cNvGraphicFramePr>
            <a:graphicFrameLocks noGrp="1"/>
          </p:cNvGraphicFramePr>
          <p:nvPr>
            <p:extLst>
              <p:ext uri="{D42A27DB-BD31-4B8C-83A1-F6EECF244321}">
                <p14:modId xmlns:p14="http://schemas.microsoft.com/office/powerpoint/2010/main" val="326064383"/>
              </p:ext>
            </p:extLst>
          </p:nvPr>
        </p:nvGraphicFramePr>
        <p:xfrm>
          <a:off x="53075" y="1124744"/>
          <a:ext cx="9036496" cy="5860554"/>
        </p:xfrm>
        <a:graphic>
          <a:graphicData uri="http://schemas.openxmlformats.org/drawingml/2006/table">
            <a:tbl>
              <a:tblPr firstRow="1" bandRow="1">
                <a:tableStyleId>{5C22544A-7EE6-4342-B048-85BDC9FD1C3A}</a:tableStyleId>
              </a:tblPr>
              <a:tblGrid>
                <a:gridCol w="4518248"/>
                <a:gridCol w="4518248"/>
              </a:tblGrid>
              <a:tr h="573734">
                <a:tc>
                  <a:txBody>
                    <a:bodyPr/>
                    <a:lstStyle/>
                    <a:p>
                      <a:r>
                        <a:rPr lang="en-GB" dirty="0" smtClean="0">
                          <a:solidFill>
                            <a:schemeClr val="tx1"/>
                          </a:solidFill>
                        </a:rPr>
                        <a:t>NT directive and PN is noted</a:t>
                      </a:r>
                      <a:r>
                        <a:rPr lang="en-GB" baseline="0" dirty="0" smtClean="0">
                          <a:solidFill>
                            <a:schemeClr val="tx1"/>
                          </a:solidFill>
                        </a:rPr>
                        <a:t> by AGSA.</a:t>
                      </a:r>
                      <a:r>
                        <a:rPr lang="en-GB" dirty="0" smtClean="0">
                          <a:solidFill>
                            <a:schemeClr val="tx1"/>
                          </a:solidFill>
                        </a:rPr>
                        <a:t> Expectation is of </a:t>
                      </a:r>
                      <a:r>
                        <a:rPr lang="en-GB" baseline="0" dirty="0" smtClean="0">
                          <a:solidFill>
                            <a:schemeClr val="tx1"/>
                          </a:solidFill>
                        </a:rPr>
                        <a:t>due processes at BH to reflect financial management with regards to payments made</a:t>
                      </a:r>
                      <a:endParaRPr lang="en-GB" dirty="0">
                        <a:solidFill>
                          <a:schemeClr val="tx1"/>
                        </a:solidFill>
                      </a:endParaRPr>
                    </a:p>
                  </a:txBody>
                  <a:tcPr/>
                </a:tc>
                <a:tc>
                  <a:txBody>
                    <a:bodyPr/>
                    <a:lstStyle/>
                    <a:p>
                      <a:r>
                        <a:rPr lang="en-GB" dirty="0" smtClean="0">
                          <a:solidFill>
                            <a:schemeClr val="tx1"/>
                          </a:solidFill>
                        </a:rPr>
                        <a:t>BH must demonstrate compliance with PFMA within the ‘comfort’ of PN which is/was not intended as blanket cover to do nothing</a:t>
                      </a:r>
                      <a:endParaRPr lang="en-GB" dirty="0">
                        <a:solidFill>
                          <a:schemeClr val="tx1"/>
                        </a:solidFill>
                      </a:endParaRPr>
                    </a:p>
                  </a:txBody>
                  <a:tcPr/>
                </a:tc>
              </a:tr>
              <a:tr h="1311392">
                <a:tc>
                  <a:txBody>
                    <a:bodyPr/>
                    <a:lstStyle/>
                    <a:p>
                      <a:r>
                        <a:rPr lang="en-GB" b="1" dirty="0" smtClean="0"/>
                        <a:t>Audit of source documentation will be based on selections from the PACE payment documentation of each client</a:t>
                      </a:r>
                      <a:endParaRPr lang="en-GB" b="1" dirty="0"/>
                    </a:p>
                  </a:txBody>
                  <a:tcPr/>
                </a:tc>
                <a:tc>
                  <a:txBody>
                    <a:bodyPr/>
                    <a:lstStyle/>
                    <a:p>
                      <a:r>
                        <a:rPr lang="en-GB" b="1" dirty="0" smtClean="0"/>
                        <a:t>BH PACE documents will be used for sample selection for audit</a:t>
                      </a:r>
                      <a:r>
                        <a:rPr lang="en-GB" b="1" baseline="0" dirty="0" smtClean="0"/>
                        <a:t> purposes</a:t>
                      </a:r>
                      <a:r>
                        <a:rPr lang="en-GB" b="1" dirty="0" smtClean="0"/>
                        <a:t> – should all be available    </a:t>
                      </a:r>
                      <a:endParaRPr lang="en-GB" b="1" dirty="0"/>
                    </a:p>
                  </a:txBody>
                  <a:tcPr/>
                </a:tc>
              </a:tr>
              <a:tr h="1557278">
                <a:tc>
                  <a:txBody>
                    <a:bodyPr/>
                    <a:lstStyle/>
                    <a:p>
                      <a:r>
                        <a:rPr lang="en-GB" b="1" dirty="0" smtClean="0"/>
                        <a:t>Source</a:t>
                      </a:r>
                      <a:r>
                        <a:rPr lang="en-GB" b="1" baseline="0" dirty="0" smtClean="0"/>
                        <a:t> documentation will be requested from PMTE</a:t>
                      </a:r>
                      <a:endParaRPr lang="en-GB" b="1" dirty="0"/>
                    </a:p>
                  </a:txBody>
                  <a:tcPr/>
                </a:tc>
                <a:tc>
                  <a:txBody>
                    <a:bodyPr/>
                    <a:lstStyle/>
                    <a:p>
                      <a:r>
                        <a:rPr lang="en-GB" b="1" baseline="0" dirty="0" smtClean="0"/>
                        <a:t>Exceptions will be interrogated to establish if BH processes should/ could have prevented incorrect payments</a:t>
                      </a:r>
                      <a:endParaRPr lang="en-GB" b="1" dirty="0"/>
                    </a:p>
                  </a:txBody>
                  <a:tcPr/>
                </a:tc>
              </a:tr>
              <a:tr h="1803164">
                <a:tc>
                  <a:txBody>
                    <a:bodyPr/>
                    <a:lstStyle/>
                    <a:p>
                      <a:r>
                        <a:rPr lang="en-GB" b="1" dirty="0" smtClean="0"/>
                        <a:t>BH</a:t>
                      </a:r>
                      <a:r>
                        <a:rPr lang="en-GB" b="1" baseline="0" dirty="0" smtClean="0"/>
                        <a:t> aware of audit issues in prior year; it highlighted the importance of timeous implementation and processes to accumulate reliable information  </a:t>
                      </a:r>
                      <a:endParaRPr lang="en-GB" b="1" dirty="0"/>
                    </a:p>
                  </a:txBody>
                  <a:tcPr/>
                </a:tc>
                <a:tc>
                  <a:txBody>
                    <a:bodyPr/>
                    <a:lstStyle/>
                    <a:p>
                      <a:r>
                        <a:rPr lang="en-GB" b="1" dirty="0" smtClean="0"/>
                        <a:t>Demonstrate improved situation in current year. BH</a:t>
                      </a:r>
                      <a:r>
                        <a:rPr lang="en-GB" b="1" baseline="0" dirty="0" smtClean="0"/>
                        <a:t> responsible and accountable for resources entrusted – and value for money in time of cost cutting </a:t>
                      </a:r>
                    </a:p>
                    <a:p>
                      <a:endParaRPr lang="en-GB" b="1" dirty="0"/>
                    </a:p>
                  </a:txBody>
                  <a:tcPr/>
                </a:tc>
              </a:tr>
            </a:tbl>
          </a:graphicData>
        </a:graphic>
      </p:graphicFrame>
    </p:spTree>
    <p:extLst>
      <p:ext uri="{BB962C8B-B14F-4D97-AF65-F5344CB8AC3E}">
        <p14:creationId xmlns:p14="http://schemas.microsoft.com/office/powerpoint/2010/main" val="2994459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CWIP – </a:t>
            </a:r>
            <a:r>
              <a:rPr lang="en-US" altLang="en-US" b="1" dirty="0" smtClean="0">
                <a:latin typeface="Calibri" panose="020F0502020204030204" pitchFamily="34" charset="0"/>
              </a:rPr>
              <a:t>current audit (2017/18) &amp; implication</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100211"/>
          </a:xfrm>
        </p:spPr>
        <p:txBody>
          <a:bodyPr/>
          <a:lstStyle/>
          <a:p>
            <a:pPr marL="0" indent="0">
              <a:spcBef>
                <a:spcPts val="600"/>
              </a:spcBef>
              <a:spcAft>
                <a:spcPts val="600"/>
              </a:spcAft>
              <a:buNone/>
            </a:pPr>
            <a:endParaRPr lang="en-ZA" altLang="en-US" sz="2200" dirty="0" smtClean="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26</a:t>
            </a:fld>
            <a:endParaRPr lang="en-US" sz="1400" b="0" dirty="0">
              <a:solidFill>
                <a:schemeClr val="tx1"/>
              </a:solidFill>
              <a:latin typeface="+mn-lt"/>
            </a:endParaRPr>
          </a:p>
        </p:txBody>
      </p:sp>
      <p:graphicFrame>
        <p:nvGraphicFramePr>
          <p:cNvPr id="3" name="Table 2"/>
          <p:cNvGraphicFramePr>
            <a:graphicFrameLocks noGrp="1"/>
          </p:cNvGraphicFramePr>
          <p:nvPr>
            <p:extLst>
              <p:ext uri="{D42A27DB-BD31-4B8C-83A1-F6EECF244321}">
                <p14:modId xmlns:p14="http://schemas.microsoft.com/office/powerpoint/2010/main" val="133077408"/>
              </p:ext>
            </p:extLst>
          </p:nvPr>
        </p:nvGraphicFramePr>
        <p:xfrm>
          <a:off x="107504" y="1196752"/>
          <a:ext cx="8928992" cy="3456384"/>
        </p:xfrm>
        <a:graphic>
          <a:graphicData uri="http://schemas.openxmlformats.org/drawingml/2006/table">
            <a:tbl>
              <a:tblPr firstRow="1" bandRow="1">
                <a:tableStyleId>{5C22544A-7EE6-4342-B048-85BDC9FD1C3A}</a:tableStyleId>
              </a:tblPr>
              <a:tblGrid>
                <a:gridCol w="4464496"/>
                <a:gridCol w="4464496"/>
              </a:tblGrid>
              <a:tr h="3456384">
                <a:tc>
                  <a:txBody>
                    <a:bodyPr/>
                    <a:lstStyle/>
                    <a:p>
                      <a:r>
                        <a:rPr lang="en-GB" dirty="0" smtClean="0">
                          <a:solidFill>
                            <a:schemeClr val="tx1"/>
                          </a:solidFill>
                        </a:rPr>
                        <a:t>Additional information must be</a:t>
                      </a:r>
                      <a:r>
                        <a:rPr lang="en-GB" baseline="0" dirty="0" smtClean="0">
                          <a:solidFill>
                            <a:schemeClr val="tx1"/>
                          </a:solidFill>
                        </a:rPr>
                        <a:t> ‘additional information’ adding value to users (including analysts towards informed policy decisions) and management of the entity</a:t>
                      </a:r>
                    </a:p>
                    <a:p>
                      <a:r>
                        <a:rPr lang="en-GB" baseline="0" dirty="0" smtClean="0">
                          <a:solidFill>
                            <a:schemeClr val="tx1"/>
                          </a:solidFill>
                        </a:rPr>
                        <a:t>and based on due processes (system of financial and risk management and IC)</a:t>
                      </a:r>
                      <a:endParaRPr lang="en-GB" dirty="0">
                        <a:solidFill>
                          <a:schemeClr val="tx1"/>
                        </a:solidFill>
                      </a:endParaRPr>
                    </a:p>
                  </a:txBody>
                  <a:tcPr/>
                </a:tc>
                <a:tc>
                  <a:txBody>
                    <a:bodyPr/>
                    <a:lstStyle/>
                    <a:p>
                      <a:r>
                        <a:rPr lang="en-GB" dirty="0" smtClean="0">
                          <a:solidFill>
                            <a:schemeClr val="tx1"/>
                          </a:solidFill>
                        </a:rPr>
                        <a:t>What does ‘unaudited’ information represent currently?</a:t>
                      </a:r>
                    </a:p>
                    <a:p>
                      <a:endParaRPr lang="en-GB" dirty="0" smtClean="0">
                        <a:solidFill>
                          <a:schemeClr val="tx1"/>
                        </a:solidFill>
                      </a:endParaRPr>
                    </a:p>
                    <a:p>
                      <a:r>
                        <a:rPr lang="en-GB" dirty="0" smtClean="0">
                          <a:solidFill>
                            <a:schemeClr val="tx1"/>
                          </a:solidFill>
                        </a:rPr>
                        <a:t>Transparency </a:t>
                      </a:r>
                    </a:p>
                    <a:p>
                      <a:r>
                        <a:rPr lang="en-GB" dirty="0" smtClean="0">
                          <a:solidFill>
                            <a:schemeClr val="tx1"/>
                          </a:solidFill>
                        </a:rPr>
                        <a:t>Accountability</a:t>
                      </a:r>
                    </a:p>
                    <a:p>
                      <a:r>
                        <a:rPr lang="en-GB" dirty="0" smtClean="0">
                          <a:solidFill>
                            <a:schemeClr val="tx1"/>
                          </a:solidFill>
                        </a:rPr>
                        <a:t>Quality and due care in decisions</a:t>
                      </a:r>
                    </a:p>
                    <a:p>
                      <a:r>
                        <a:rPr lang="en-GB" dirty="0" smtClean="0">
                          <a:solidFill>
                            <a:schemeClr val="tx1"/>
                          </a:solidFill>
                        </a:rPr>
                        <a:t>Management of resources</a:t>
                      </a:r>
                    </a:p>
                    <a:p>
                      <a:r>
                        <a:rPr lang="en-GB" dirty="0" smtClean="0">
                          <a:solidFill>
                            <a:schemeClr val="tx1"/>
                          </a:solidFill>
                        </a:rPr>
                        <a:t>Managing assets and liabilities?</a:t>
                      </a:r>
                      <a:r>
                        <a:rPr lang="en-GB" baseline="0" dirty="0" smtClean="0">
                          <a:solidFill>
                            <a:schemeClr val="tx1"/>
                          </a:solidFill>
                        </a:rPr>
                        <a:t> </a:t>
                      </a:r>
                      <a:endParaRPr lang="en-GB" dirty="0" smtClean="0">
                        <a:solidFill>
                          <a:schemeClr val="tx1"/>
                        </a:solidFill>
                      </a:endParaRPr>
                    </a:p>
                    <a:p>
                      <a:endParaRPr lang="en-GB" dirty="0" smtClean="0">
                        <a:solidFill>
                          <a:schemeClr val="tx1"/>
                        </a:solidFill>
                      </a:endParaRPr>
                    </a:p>
                    <a:p>
                      <a:r>
                        <a:rPr lang="en-GB" dirty="0" smtClean="0">
                          <a:solidFill>
                            <a:schemeClr val="tx1"/>
                          </a:solidFill>
                        </a:rPr>
                        <a:t>Or …..</a:t>
                      </a:r>
                      <a:endParaRPr lang="en-GB" dirty="0">
                        <a:solidFill>
                          <a:schemeClr val="tx1"/>
                        </a:solidFill>
                      </a:endParaRPr>
                    </a:p>
                  </a:txBody>
                  <a:tcPr/>
                </a:tc>
              </a:tr>
            </a:tbl>
          </a:graphicData>
        </a:graphic>
      </p:graphicFrame>
    </p:spTree>
    <p:extLst>
      <p:ext uri="{BB962C8B-B14F-4D97-AF65-F5344CB8AC3E}">
        <p14:creationId xmlns:p14="http://schemas.microsoft.com/office/powerpoint/2010/main" val="8455244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CWIP – </a:t>
            </a:r>
            <a:r>
              <a:rPr lang="en-US" altLang="en-US" b="1" dirty="0" smtClean="0">
                <a:latin typeface="Calibri" panose="020F0502020204030204" pitchFamily="34" charset="0"/>
              </a:rPr>
              <a:t>current audit (2017/18) &amp; implication</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100211"/>
          </a:xfrm>
        </p:spPr>
        <p:txBody>
          <a:bodyPr/>
          <a:lstStyle/>
          <a:p>
            <a:pPr marL="0" indent="0">
              <a:spcBef>
                <a:spcPts val="600"/>
              </a:spcBef>
              <a:spcAft>
                <a:spcPts val="600"/>
              </a:spcAft>
              <a:buNone/>
            </a:pPr>
            <a:endParaRPr lang="en-ZA" altLang="en-US" sz="2200" dirty="0" smtClean="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27</a:t>
            </a:fld>
            <a:endParaRPr lang="en-US" sz="1400" b="0" dirty="0">
              <a:solidFill>
                <a:schemeClr val="tx1"/>
              </a:solidFill>
              <a:latin typeface="+mn-lt"/>
            </a:endParaRPr>
          </a:p>
        </p:txBody>
      </p:sp>
      <p:graphicFrame>
        <p:nvGraphicFramePr>
          <p:cNvPr id="3" name="Table 2"/>
          <p:cNvGraphicFramePr>
            <a:graphicFrameLocks noGrp="1"/>
          </p:cNvGraphicFramePr>
          <p:nvPr>
            <p:extLst>
              <p:ext uri="{D42A27DB-BD31-4B8C-83A1-F6EECF244321}">
                <p14:modId xmlns:p14="http://schemas.microsoft.com/office/powerpoint/2010/main" val="2607298488"/>
              </p:ext>
            </p:extLst>
          </p:nvPr>
        </p:nvGraphicFramePr>
        <p:xfrm>
          <a:off x="107504" y="1196752"/>
          <a:ext cx="8928992" cy="5256584"/>
        </p:xfrm>
        <a:graphic>
          <a:graphicData uri="http://schemas.openxmlformats.org/drawingml/2006/table">
            <a:tbl>
              <a:tblPr firstRow="1" bandRow="1">
                <a:tableStyleId>{5C22544A-7EE6-4342-B048-85BDC9FD1C3A}</a:tableStyleId>
              </a:tblPr>
              <a:tblGrid>
                <a:gridCol w="4464496"/>
                <a:gridCol w="4464496"/>
              </a:tblGrid>
              <a:tr h="5256584">
                <a:tc>
                  <a:txBody>
                    <a:bodyPr/>
                    <a:lstStyle/>
                    <a:p>
                      <a:r>
                        <a:rPr lang="en-GB" sz="2400" dirty="0" smtClean="0">
                          <a:solidFill>
                            <a:schemeClr val="tx1"/>
                          </a:solidFill>
                        </a:rPr>
                        <a:t>Consideration</a:t>
                      </a:r>
                      <a:endParaRPr lang="en-GB" sz="2400" dirty="0">
                        <a:solidFill>
                          <a:schemeClr val="tx1"/>
                        </a:solidFill>
                      </a:endParaRPr>
                    </a:p>
                  </a:txBody>
                  <a:tcPr/>
                </a:tc>
                <a:tc>
                  <a:txBody>
                    <a:bodyPr/>
                    <a:lstStyle/>
                    <a:p>
                      <a:r>
                        <a:rPr lang="en-GB" sz="2400" dirty="0" smtClean="0">
                          <a:solidFill>
                            <a:schemeClr val="tx1"/>
                          </a:solidFill>
                        </a:rPr>
                        <a:t>Current year expenditure on capital assets –total payments reflected on PER (have included payments based on PACE for years)</a:t>
                      </a:r>
                    </a:p>
                    <a:p>
                      <a:endParaRPr lang="en-GB" sz="2400" dirty="0" smtClean="0">
                        <a:solidFill>
                          <a:schemeClr val="tx1"/>
                        </a:solidFill>
                      </a:endParaRPr>
                    </a:p>
                    <a:p>
                      <a:r>
                        <a:rPr lang="en-GB" sz="2400" dirty="0" smtClean="0">
                          <a:solidFill>
                            <a:schemeClr val="tx1"/>
                          </a:solidFill>
                        </a:rPr>
                        <a:t>accepted by AGSA in past as audit evidence</a:t>
                      </a:r>
                      <a:r>
                        <a:rPr lang="en-GB" sz="2400" baseline="0" dirty="0" smtClean="0">
                          <a:solidFill>
                            <a:schemeClr val="tx1"/>
                          </a:solidFill>
                        </a:rPr>
                        <a:t> of the expenditure</a:t>
                      </a:r>
                      <a:endParaRPr lang="en-GB" sz="2400" dirty="0" smtClean="0">
                        <a:solidFill>
                          <a:schemeClr val="tx1"/>
                        </a:solidFill>
                      </a:endParaRPr>
                    </a:p>
                    <a:p>
                      <a:endParaRPr lang="en-GB" sz="2400" dirty="0" smtClean="0">
                        <a:solidFill>
                          <a:schemeClr val="tx1"/>
                        </a:solidFill>
                      </a:endParaRPr>
                    </a:p>
                    <a:p>
                      <a:r>
                        <a:rPr lang="en-GB" sz="2400" dirty="0" smtClean="0">
                          <a:solidFill>
                            <a:schemeClr val="tx1"/>
                          </a:solidFill>
                        </a:rPr>
                        <a:t>Reporting on CWIP an accumulation of audited figures</a:t>
                      </a:r>
                    </a:p>
                    <a:p>
                      <a:r>
                        <a:rPr lang="en-GB" sz="2400" baseline="0" dirty="0" smtClean="0">
                          <a:solidFill>
                            <a:schemeClr val="tx1"/>
                          </a:solidFill>
                        </a:rPr>
                        <a:t> </a:t>
                      </a:r>
                      <a:endParaRPr lang="en-GB" sz="2400" dirty="0">
                        <a:solidFill>
                          <a:schemeClr val="tx1"/>
                        </a:solidFill>
                      </a:endParaRPr>
                    </a:p>
                  </a:txBody>
                  <a:tcPr/>
                </a:tc>
              </a:tr>
            </a:tbl>
          </a:graphicData>
        </a:graphic>
      </p:graphicFrame>
    </p:spTree>
    <p:extLst>
      <p:ext uri="{BB962C8B-B14F-4D97-AF65-F5344CB8AC3E}">
        <p14:creationId xmlns:p14="http://schemas.microsoft.com/office/powerpoint/2010/main" val="29578371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Rectangle 12"/>
          <p:cNvSpPr>
            <a:spLocks noGrp="1" noChangeArrowheads="1"/>
          </p:cNvSpPr>
          <p:nvPr>
            <p:ph type="ctrTitle"/>
          </p:nvPr>
        </p:nvSpPr>
        <p:spPr>
          <a:xfrm>
            <a:off x="533400" y="2204864"/>
            <a:ext cx="7940675" cy="1240805"/>
          </a:xfrm>
          <a:noFill/>
        </p:spPr>
        <p:txBody>
          <a:bodyPr/>
          <a:lstStyle/>
          <a:p>
            <a:pPr algn="ctr" eaLnBrk="1" hangingPunct="1"/>
            <a:r>
              <a:rPr lang="en-ZA" altLang="en-US" sz="2500" b="1" dirty="0" smtClean="0"/>
              <a:t/>
            </a:r>
            <a:br>
              <a:rPr lang="en-ZA" altLang="en-US" sz="2500" b="1" dirty="0" smtClean="0"/>
            </a:br>
            <a:r>
              <a:rPr lang="en-ZA" altLang="en-US" sz="4800" b="1" dirty="0" smtClean="0">
                <a:latin typeface="Calibri" panose="020F0502020204030204" pitchFamily="34" charset="0"/>
              </a:rPr>
              <a:t>Thank you</a:t>
            </a:r>
            <a:endParaRPr lang="en-US" altLang="en-US" sz="4800" dirty="0" smtClean="0">
              <a:latin typeface="Calibri" panose="020F0502020204030204" pitchFamily="34" charset="0"/>
            </a:endParaRPr>
          </a:p>
        </p:txBody>
      </p:sp>
      <p:sp>
        <p:nvSpPr>
          <p:cNvPr id="14341" name="Rectangle 14"/>
          <p:cNvSpPr>
            <a:spLocks noChangeArrowheads="1"/>
          </p:cNvSpPr>
          <p:nvPr/>
        </p:nvSpPr>
        <p:spPr bwMode="auto">
          <a:xfrm>
            <a:off x="777875" y="4548188"/>
            <a:ext cx="7696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itchFamily="34" charset="0"/>
                <a:ea typeface="Osaka" pitchFamily="1" charset="-128"/>
              </a:defRPr>
            </a:lvl1pPr>
            <a:lvl2pPr marL="742950" indent="-285750">
              <a:spcBef>
                <a:spcPct val="20000"/>
              </a:spcBef>
              <a:buChar char="–"/>
              <a:defRPr sz="2000">
                <a:solidFill>
                  <a:schemeClr val="tx1"/>
                </a:solidFill>
                <a:latin typeface="Arial" pitchFamily="34" charset="0"/>
                <a:ea typeface="Osaka" pitchFamily="1" charset="-128"/>
              </a:defRPr>
            </a:lvl2pPr>
            <a:lvl3pPr marL="1143000" indent="-228600">
              <a:spcBef>
                <a:spcPct val="20000"/>
              </a:spcBef>
              <a:buChar char="•"/>
              <a:defRPr sz="2000">
                <a:solidFill>
                  <a:schemeClr val="tx1"/>
                </a:solidFill>
                <a:latin typeface="Arial" pitchFamily="34" charset="0"/>
                <a:ea typeface="Osaka" pitchFamily="1" charset="-128"/>
              </a:defRPr>
            </a:lvl3pPr>
            <a:lvl4pPr marL="1600200" indent="-228600">
              <a:spcBef>
                <a:spcPct val="20000"/>
              </a:spcBef>
              <a:buChar char="–"/>
              <a:defRPr sz="2000">
                <a:solidFill>
                  <a:schemeClr val="tx1"/>
                </a:solidFill>
                <a:latin typeface="Arial" pitchFamily="34" charset="0"/>
                <a:ea typeface="Osaka" pitchFamily="1" charset="-128"/>
              </a:defRPr>
            </a:lvl4pPr>
            <a:lvl5pPr marL="2057400" indent="-228600">
              <a:spcBef>
                <a:spcPct val="20000"/>
              </a:spcBef>
              <a:buChar char="»"/>
              <a:defRPr sz="2000">
                <a:solidFill>
                  <a:schemeClr val="tx1"/>
                </a:solidFill>
                <a:latin typeface="Arial" pitchFamily="34" charset="0"/>
                <a:ea typeface="Osaka" pitchFamily="1" charset="-128"/>
              </a:defRPr>
            </a:lvl5pPr>
            <a:lvl6pPr marL="25146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6pPr>
            <a:lvl7pPr marL="29718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7pPr>
            <a:lvl8pPr marL="34290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8pPr>
            <a:lvl9pPr marL="3886200" indent="-228600" eaLnBrk="0" fontAlgn="base" hangingPunct="0">
              <a:spcBef>
                <a:spcPct val="20000"/>
              </a:spcBef>
              <a:spcAft>
                <a:spcPct val="0"/>
              </a:spcAft>
              <a:buChar char="»"/>
              <a:defRPr sz="2000">
                <a:solidFill>
                  <a:schemeClr val="tx1"/>
                </a:solidFill>
                <a:latin typeface="Arial" pitchFamily="34" charset="0"/>
                <a:ea typeface="Osaka" pitchFamily="1" charset="-128"/>
              </a:defRPr>
            </a:lvl9pPr>
          </a:lstStyle>
          <a:p>
            <a:pPr algn="r" eaLnBrk="1" hangingPunct="1">
              <a:buFontTx/>
              <a:buNone/>
            </a:pPr>
            <a:endParaRPr lang="en-US" altLang="en-US" sz="1000">
              <a:solidFill>
                <a:schemeClr val="bg1"/>
              </a:solidFill>
            </a:endParaRPr>
          </a:p>
        </p:txBody>
      </p:sp>
    </p:spTree>
    <p:extLst>
      <p:ext uri="{BB962C8B-B14F-4D97-AF65-F5344CB8AC3E}">
        <p14:creationId xmlns:p14="http://schemas.microsoft.com/office/powerpoint/2010/main" val="32303530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Working papers (CWIP projects) </a:t>
            </a:r>
          </a:p>
        </p:txBody>
      </p:sp>
      <p:sp>
        <p:nvSpPr>
          <p:cNvPr id="19459" name="Rectangle 3"/>
          <p:cNvSpPr>
            <a:spLocks noGrp="1" noChangeArrowheads="1"/>
          </p:cNvSpPr>
          <p:nvPr>
            <p:ph type="body" idx="1"/>
          </p:nvPr>
        </p:nvSpPr>
        <p:spPr>
          <a:xfrm>
            <a:off x="126232" y="1136713"/>
            <a:ext cx="8910264" cy="5532647"/>
          </a:xfrm>
        </p:spPr>
        <p:txBody>
          <a:bodyPr/>
          <a:lstStyle/>
          <a:p>
            <a:pPr algn="just">
              <a:spcBef>
                <a:spcPts val="600"/>
              </a:spcBef>
              <a:spcAft>
                <a:spcPts val="600"/>
              </a:spcAft>
            </a:pPr>
            <a:r>
              <a:rPr lang="en-ZA" b="1" dirty="0" smtClean="0">
                <a:ea typeface="Calibri"/>
                <a:cs typeface="Times New Roman"/>
              </a:rPr>
              <a:t>Excel of projects</a:t>
            </a:r>
          </a:p>
          <a:p>
            <a:pPr algn="just">
              <a:spcBef>
                <a:spcPts val="600"/>
              </a:spcBef>
              <a:spcAft>
                <a:spcPts val="600"/>
              </a:spcAft>
            </a:pPr>
            <a:endParaRPr lang="en-GB" dirty="0">
              <a:latin typeface="Calibri"/>
              <a:ea typeface="Calibri"/>
              <a:cs typeface="Times New Roman"/>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29</a:t>
            </a:fld>
            <a:endParaRPr lang="en-US" sz="1400" b="0" dirty="0">
              <a:solidFill>
                <a:schemeClr val="tx1"/>
              </a:solidFill>
              <a:latin typeface="+mn-lt"/>
            </a:endParaRPr>
          </a:p>
        </p:txBody>
      </p:sp>
      <p:graphicFrame>
        <p:nvGraphicFramePr>
          <p:cNvPr id="3" name="Table 2"/>
          <p:cNvGraphicFramePr>
            <a:graphicFrameLocks noGrp="1"/>
          </p:cNvGraphicFramePr>
          <p:nvPr>
            <p:extLst>
              <p:ext uri="{D42A27DB-BD31-4B8C-83A1-F6EECF244321}">
                <p14:modId xmlns:p14="http://schemas.microsoft.com/office/powerpoint/2010/main" val="1857789114"/>
              </p:ext>
            </p:extLst>
          </p:nvPr>
        </p:nvGraphicFramePr>
        <p:xfrm>
          <a:off x="539552" y="1700808"/>
          <a:ext cx="8496943" cy="4795520"/>
        </p:xfrm>
        <a:graphic>
          <a:graphicData uri="http://schemas.openxmlformats.org/drawingml/2006/table">
            <a:tbl>
              <a:tblPr firstRow="1" bandRow="1">
                <a:tableStyleId>{5C22544A-7EE6-4342-B048-85BDC9FD1C3A}</a:tableStyleId>
              </a:tblPr>
              <a:tblGrid>
                <a:gridCol w="1213849"/>
                <a:gridCol w="874383"/>
                <a:gridCol w="1553315"/>
                <a:gridCol w="2623149"/>
                <a:gridCol w="720080"/>
                <a:gridCol w="792088"/>
                <a:gridCol w="720079"/>
              </a:tblGrid>
              <a:tr h="370840">
                <a:tc>
                  <a:txBody>
                    <a:bodyPr/>
                    <a:lstStyle/>
                    <a:p>
                      <a:r>
                        <a:rPr lang="en-GB" dirty="0" smtClean="0">
                          <a:solidFill>
                            <a:schemeClr val="tx1"/>
                          </a:solidFill>
                        </a:rPr>
                        <a:t>Project</a:t>
                      </a:r>
                      <a:r>
                        <a:rPr lang="en-GB" baseline="0" dirty="0" smtClean="0">
                          <a:solidFill>
                            <a:schemeClr val="tx1"/>
                          </a:solidFill>
                        </a:rPr>
                        <a:t> Location and/or No</a:t>
                      </a:r>
                      <a:endParaRPr lang="en-GB" dirty="0">
                        <a:solidFill>
                          <a:schemeClr val="tx1"/>
                        </a:solidFill>
                      </a:endParaRPr>
                    </a:p>
                  </a:txBody>
                  <a:tcPr/>
                </a:tc>
                <a:tc>
                  <a:txBody>
                    <a:bodyPr/>
                    <a:lstStyle/>
                    <a:p>
                      <a:r>
                        <a:rPr lang="en-GB" dirty="0" smtClean="0">
                          <a:solidFill>
                            <a:schemeClr val="tx1"/>
                          </a:solidFill>
                        </a:rPr>
                        <a:t>Cape</a:t>
                      </a:r>
                      <a:r>
                        <a:rPr lang="en-GB" baseline="0" dirty="0" smtClean="0">
                          <a:solidFill>
                            <a:schemeClr val="tx1"/>
                          </a:solidFill>
                        </a:rPr>
                        <a:t> Town</a:t>
                      </a:r>
                      <a:endParaRPr lang="en-GB" dirty="0">
                        <a:solidFill>
                          <a:schemeClr val="tx1"/>
                        </a:solidFill>
                      </a:endParaRPr>
                    </a:p>
                  </a:txBody>
                  <a:tcPr/>
                </a:tc>
                <a:tc>
                  <a:txBody>
                    <a:bodyPr/>
                    <a:lstStyle/>
                    <a:p>
                      <a:r>
                        <a:rPr lang="en-GB" dirty="0" smtClean="0">
                          <a:solidFill>
                            <a:schemeClr val="tx1"/>
                          </a:solidFill>
                        </a:rPr>
                        <a:t>Document</a:t>
                      </a:r>
                      <a:r>
                        <a:rPr lang="en-GB" baseline="0" dirty="0" smtClean="0">
                          <a:solidFill>
                            <a:schemeClr val="tx1"/>
                          </a:solidFill>
                        </a:rPr>
                        <a:t> Reference</a:t>
                      </a:r>
                      <a:r>
                        <a:rPr lang="en-GB" dirty="0" smtClean="0">
                          <a:solidFill>
                            <a:schemeClr val="tx1"/>
                          </a:solidFill>
                        </a:rPr>
                        <a:t> </a:t>
                      </a:r>
                    </a:p>
                    <a:p>
                      <a:r>
                        <a:rPr lang="en-GB" dirty="0" smtClean="0">
                          <a:solidFill>
                            <a:schemeClr val="tx1"/>
                          </a:solidFill>
                        </a:rPr>
                        <a:t>&amp;</a:t>
                      </a:r>
                      <a:r>
                        <a:rPr lang="en-GB" baseline="0" dirty="0" smtClean="0">
                          <a:solidFill>
                            <a:schemeClr val="tx1"/>
                          </a:solidFill>
                        </a:rPr>
                        <a:t> </a:t>
                      </a:r>
                      <a:r>
                        <a:rPr lang="en-GB" dirty="0" smtClean="0">
                          <a:solidFill>
                            <a:schemeClr val="tx1"/>
                          </a:solidFill>
                        </a:rPr>
                        <a:t> Date</a:t>
                      </a:r>
                      <a:endParaRPr lang="en-GB" dirty="0">
                        <a:solidFill>
                          <a:schemeClr val="tx1"/>
                        </a:solidFill>
                      </a:endParaRPr>
                    </a:p>
                  </a:txBody>
                  <a:tcPr/>
                </a:tc>
                <a:tc>
                  <a:txBody>
                    <a:bodyPr/>
                    <a:lstStyle/>
                    <a:p>
                      <a:r>
                        <a:rPr lang="en-GB" dirty="0" smtClean="0">
                          <a:solidFill>
                            <a:schemeClr val="tx1"/>
                          </a:solidFill>
                        </a:rPr>
                        <a:t>Payment No      Date</a:t>
                      </a:r>
                      <a:endParaRPr lang="en-GB" dirty="0">
                        <a:solidFill>
                          <a:schemeClr val="tx1"/>
                        </a:solidFill>
                      </a:endParaRPr>
                    </a:p>
                  </a:txBody>
                  <a:tcPr/>
                </a:tc>
                <a:tc>
                  <a:txBody>
                    <a:bodyPr/>
                    <a:lstStyle/>
                    <a:p>
                      <a:r>
                        <a:rPr lang="en-GB" dirty="0" smtClean="0">
                          <a:solidFill>
                            <a:schemeClr val="tx1"/>
                          </a:solidFill>
                        </a:rPr>
                        <a:t>101</a:t>
                      </a:r>
                      <a:endParaRPr lang="en-GB" dirty="0">
                        <a:solidFill>
                          <a:schemeClr val="tx1"/>
                        </a:solidFill>
                      </a:endParaRPr>
                    </a:p>
                  </a:txBody>
                  <a:tcPr/>
                </a:tc>
                <a:tc>
                  <a:txBody>
                    <a:bodyPr/>
                    <a:lstStyle/>
                    <a:p>
                      <a:r>
                        <a:rPr lang="en-GB" dirty="0" smtClean="0">
                          <a:solidFill>
                            <a:schemeClr val="tx1"/>
                          </a:solidFill>
                        </a:rPr>
                        <a:t>102</a:t>
                      </a:r>
                      <a:endParaRPr lang="en-GB" dirty="0">
                        <a:solidFill>
                          <a:schemeClr val="tx1"/>
                        </a:solidFill>
                      </a:endParaRPr>
                    </a:p>
                  </a:txBody>
                  <a:tcPr/>
                </a:tc>
                <a:tc>
                  <a:txBody>
                    <a:bodyPr/>
                    <a:lstStyle/>
                    <a:p>
                      <a:r>
                        <a:rPr lang="en-GB" dirty="0" smtClean="0">
                          <a:solidFill>
                            <a:schemeClr val="tx1"/>
                          </a:solidFill>
                        </a:rPr>
                        <a:t>103</a:t>
                      </a:r>
                      <a:endParaRPr lang="en-GB" dirty="0">
                        <a:solidFill>
                          <a:schemeClr val="tx1"/>
                        </a:solidFill>
                      </a:endParaRPr>
                    </a:p>
                  </a:txBody>
                  <a:tcPr/>
                </a:tc>
              </a:tr>
              <a:tr h="370840">
                <a:tc>
                  <a:txBody>
                    <a:bodyPr/>
                    <a:lstStyle/>
                    <a:p>
                      <a:r>
                        <a:rPr lang="en-GB" dirty="0" smtClean="0"/>
                        <a:t>Monthly R</a:t>
                      </a:r>
                      <a:endParaRPr lang="en-GB" dirty="0"/>
                    </a:p>
                  </a:txBody>
                  <a:tcPr/>
                </a:tc>
                <a:tc>
                  <a:txBody>
                    <a:bodyPr/>
                    <a:lstStyle/>
                    <a:p>
                      <a:endParaRPr lang="en-GB" dirty="0"/>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r>
              <a:tr h="370840">
                <a:tc>
                  <a:txBody>
                    <a:bodyPr/>
                    <a:lstStyle/>
                    <a:p>
                      <a:r>
                        <a:rPr lang="en-GB" dirty="0" smtClean="0"/>
                        <a:t>April</a:t>
                      </a:r>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tr>
              <a:tr h="370840">
                <a:tc>
                  <a:txBody>
                    <a:bodyPr/>
                    <a:lstStyle/>
                    <a:p>
                      <a:r>
                        <a:rPr lang="en-GB" dirty="0" smtClean="0"/>
                        <a:t>May</a:t>
                      </a:r>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r>
              <a:tr h="370840">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tr>
              <a:tr h="370840">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tr>
              <a:tr h="370840">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tr>
              <a:tr h="370840">
                <a:tc>
                  <a:txBody>
                    <a:bodyPr/>
                    <a:lstStyle/>
                    <a:p>
                      <a:r>
                        <a:rPr lang="en-GB" dirty="0" smtClean="0"/>
                        <a:t>March</a:t>
                      </a:r>
                      <a:endParaRPr lang="en-GB" dirty="0"/>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tr>
              <a:tr h="370840">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tr>
              <a:tr h="370840">
                <a:tc>
                  <a:txBody>
                    <a:bodyPr/>
                    <a:lstStyle/>
                    <a:p>
                      <a:r>
                        <a:rPr lang="en-GB" dirty="0" smtClean="0"/>
                        <a:t>Annual Total R</a:t>
                      </a:r>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tr>
            </a:tbl>
          </a:graphicData>
        </a:graphic>
      </p:graphicFrame>
    </p:spTree>
    <p:extLst>
      <p:ext uri="{BB962C8B-B14F-4D97-AF65-F5344CB8AC3E}">
        <p14:creationId xmlns:p14="http://schemas.microsoft.com/office/powerpoint/2010/main" val="39172717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Reporting on immovable assets</a:t>
            </a:r>
            <a:endParaRPr lang="en-US" altLang="en-US" b="1"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100211"/>
          </a:xfrm>
        </p:spPr>
        <p:txBody>
          <a:bodyPr/>
          <a:lstStyle/>
          <a:p>
            <a:pPr>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Assess land separately from the structures on the land</a:t>
            </a:r>
          </a:p>
          <a:p>
            <a:pPr>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Structures include roads </a:t>
            </a:r>
          </a:p>
          <a:p>
            <a:pPr>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State land reported on by relevant custodian</a:t>
            </a:r>
          </a:p>
          <a:p>
            <a:pPr>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Structures by custodian of type structure or</a:t>
            </a:r>
          </a:p>
          <a:p>
            <a:pPr>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Budget holder when ready for use</a:t>
            </a:r>
            <a:r>
              <a:rPr lang="en-ZA" altLang="en-US" sz="2200" b="1" dirty="0" smtClean="0">
                <a:latin typeface="Calibri" panose="020F0502020204030204" pitchFamily="34" charset="0"/>
                <a:cs typeface="Calibri" panose="020F0502020204030204" pitchFamily="34" charset="0"/>
              </a:rPr>
              <a:t> </a:t>
            </a:r>
            <a:endParaRPr lang="en-ZA" altLang="en-US" sz="2200" b="1" dirty="0" smtClean="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3</a:t>
            </a:fld>
            <a:endParaRPr lang="en-US" sz="1400" b="0" dirty="0">
              <a:solidFill>
                <a:schemeClr val="tx1"/>
              </a:solidFill>
              <a:latin typeface="+mn-lt"/>
            </a:endParaRPr>
          </a:p>
        </p:txBody>
      </p:sp>
    </p:spTree>
    <p:extLst>
      <p:ext uri="{BB962C8B-B14F-4D97-AF65-F5344CB8AC3E}">
        <p14:creationId xmlns:p14="http://schemas.microsoft.com/office/powerpoint/2010/main" val="6192048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Working papers (CWIP projects terminated) </a:t>
            </a:r>
          </a:p>
        </p:txBody>
      </p:sp>
      <p:sp>
        <p:nvSpPr>
          <p:cNvPr id="19459" name="Rectangle 3"/>
          <p:cNvSpPr>
            <a:spLocks noGrp="1" noChangeArrowheads="1"/>
          </p:cNvSpPr>
          <p:nvPr>
            <p:ph type="body" idx="1"/>
          </p:nvPr>
        </p:nvSpPr>
        <p:spPr>
          <a:xfrm>
            <a:off x="126232" y="1136713"/>
            <a:ext cx="8910264" cy="5532647"/>
          </a:xfrm>
        </p:spPr>
        <p:txBody>
          <a:bodyPr/>
          <a:lstStyle/>
          <a:p>
            <a:pPr algn="just">
              <a:spcBef>
                <a:spcPts val="600"/>
              </a:spcBef>
              <a:spcAft>
                <a:spcPts val="600"/>
              </a:spcAft>
            </a:pPr>
            <a:r>
              <a:rPr lang="en-ZA" b="1" dirty="0" smtClean="0">
                <a:ea typeface="Calibri"/>
                <a:cs typeface="Times New Roman"/>
              </a:rPr>
              <a:t>Excel of projects terminated</a:t>
            </a:r>
          </a:p>
          <a:p>
            <a:pPr algn="just">
              <a:spcBef>
                <a:spcPts val="600"/>
              </a:spcBef>
              <a:spcAft>
                <a:spcPts val="600"/>
              </a:spcAft>
            </a:pPr>
            <a:endParaRPr lang="en-GB" dirty="0">
              <a:latin typeface="Calibri"/>
              <a:ea typeface="Calibri"/>
              <a:cs typeface="Times New Roman"/>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30</a:t>
            </a:fld>
            <a:endParaRPr lang="en-US" sz="1400" b="0" dirty="0">
              <a:solidFill>
                <a:schemeClr val="tx1"/>
              </a:solidFill>
              <a:latin typeface="+mn-lt"/>
            </a:endParaRPr>
          </a:p>
        </p:txBody>
      </p:sp>
      <p:graphicFrame>
        <p:nvGraphicFramePr>
          <p:cNvPr id="3" name="Table 2"/>
          <p:cNvGraphicFramePr>
            <a:graphicFrameLocks noGrp="1"/>
          </p:cNvGraphicFramePr>
          <p:nvPr>
            <p:extLst>
              <p:ext uri="{D42A27DB-BD31-4B8C-83A1-F6EECF244321}">
                <p14:modId xmlns:p14="http://schemas.microsoft.com/office/powerpoint/2010/main" val="1307766222"/>
              </p:ext>
            </p:extLst>
          </p:nvPr>
        </p:nvGraphicFramePr>
        <p:xfrm>
          <a:off x="539552" y="1530212"/>
          <a:ext cx="8496943" cy="5065584"/>
        </p:xfrm>
        <a:graphic>
          <a:graphicData uri="http://schemas.openxmlformats.org/drawingml/2006/table">
            <a:tbl>
              <a:tblPr firstRow="1" bandRow="1">
                <a:tableStyleId>{5C22544A-7EE6-4342-B048-85BDC9FD1C3A}</a:tableStyleId>
              </a:tblPr>
              <a:tblGrid>
                <a:gridCol w="1213849"/>
                <a:gridCol w="1018399"/>
                <a:gridCol w="1224136"/>
                <a:gridCol w="1512168"/>
                <a:gridCol w="864096"/>
                <a:gridCol w="1224136"/>
                <a:gridCol w="1440159"/>
              </a:tblGrid>
              <a:tr h="676464">
                <a:tc>
                  <a:txBody>
                    <a:bodyPr/>
                    <a:lstStyle/>
                    <a:p>
                      <a:r>
                        <a:rPr lang="en-GB" dirty="0" smtClean="0">
                          <a:solidFill>
                            <a:schemeClr val="tx1"/>
                          </a:solidFill>
                        </a:rPr>
                        <a:t>Project</a:t>
                      </a:r>
                      <a:r>
                        <a:rPr lang="en-GB" baseline="0" dirty="0" smtClean="0">
                          <a:solidFill>
                            <a:schemeClr val="tx1"/>
                          </a:solidFill>
                        </a:rPr>
                        <a:t>  No</a:t>
                      </a:r>
                      <a:endParaRPr lang="en-GB" dirty="0">
                        <a:solidFill>
                          <a:schemeClr val="tx1"/>
                        </a:solidFill>
                      </a:endParaRPr>
                    </a:p>
                  </a:txBody>
                  <a:tcPr/>
                </a:tc>
                <a:tc>
                  <a:txBody>
                    <a:bodyPr/>
                    <a:lstStyle/>
                    <a:p>
                      <a:r>
                        <a:rPr lang="en-GB" dirty="0" smtClean="0">
                          <a:solidFill>
                            <a:schemeClr val="tx1"/>
                          </a:solidFill>
                        </a:rPr>
                        <a:t>101</a:t>
                      </a:r>
                      <a:endParaRPr lang="en-GB" dirty="0">
                        <a:solidFill>
                          <a:schemeClr val="tx1"/>
                        </a:solidFill>
                      </a:endParaRPr>
                    </a:p>
                  </a:txBody>
                  <a:tcPr/>
                </a:tc>
                <a:tc>
                  <a:txBody>
                    <a:bodyPr/>
                    <a:lstStyle/>
                    <a:p>
                      <a:r>
                        <a:rPr lang="en-GB" dirty="0" smtClean="0">
                          <a:solidFill>
                            <a:schemeClr val="tx1"/>
                          </a:solidFill>
                        </a:rPr>
                        <a:t>Location</a:t>
                      </a:r>
                      <a:endParaRPr lang="en-GB" dirty="0">
                        <a:solidFill>
                          <a:schemeClr val="tx1"/>
                        </a:solidFill>
                      </a:endParaRPr>
                    </a:p>
                  </a:txBody>
                  <a:tcPr/>
                </a:tc>
                <a:tc>
                  <a:txBody>
                    <a:bodyPr/>
                    <a:lstStyle/>
                    <a:p>
                      <a:r>
                        <a:rPr lang="en-GB" dirty="0" smtClean="0">
                          <a:solidFill>
                            <a:schemeClr val="tx1"/>
                          </a:solidFill>
                        </a:rPr>
                        <a:t>Document (decision)</a:t>
                      </a:r>
                      <a:endParaRPr lang="en-GB" dirty="0">
                        <a:solidFill>
                          <a:schemeClr val="tx1"/>
                        </a:solidFill>
                      </a:endParaRPr>
                    </a:p>
                  </a:txBody>
                  <a:tcPr/>
                </a:tc>
                <a:tc>
                  <a:txBody>
                    <a:bodyPr/>
                    <a:lstStyle/>
                    <a:p>
                      <a:r>
                        <a:rPr lang="en-GB" dirty="0" smtClean="0">
                          <a:solidFill>
                            <a:schemeClr val="tx1"/>
                          </a:solidFill>
                        </a:rPr>
                        <a:t>Date</a:t>
                      </a:r>
                      <a:endParaRPr lang="en-GB" dirty="0">
                        <a:solidFill>
                          <a:schemeClr val="tx1"/>
                        </a:solidFill>
                      </a:endParaRPr>
                    </a:p>
                  </a:txBody>
                  <a:tcPr/>
                </a:tc>
                <a:tc>
                  <a:txBody>
                    <a:bodyPr/>
                    <a:lstStyle/>
                    <a:p>
                      <a:r>
                        <a:rPr lang="en-GB" dirty="0" smtClean="0">
                          <a:solidFill>
                            <a:schemeClr val="tx1"/>
                          </a:solidFill>
                        </a:rPr>
                        <a:t>Reason</a:t>
                      </a:r>
                      <a:endParaRPr lang="en-GB" dirty="0">
                        <a:solidFill>
                          <a:schemeClr val="tx1"/>
                        </a:solidFill>
                      </a:endParaRPr>
                    </a:p>
                  </a:txBody>
                  <a:tcPr/>
                </a:tc>
                <a:tc>
                  <a:txBody>
                    <a:bodyPr/>
                    <a:lstStyle/>
                    <a:p>
                      <a:r>
                        <a:rPr lang="en-GB" dirty="0" smtClean="0">
                          <a:solidFill>
                            <a:schemeClr val="tx1"/>
                          </a:solidFill>
                        </a:rPr>
                        <a:t>File Ref.</a:t>
                      </a:r>
                      <a:endParaRPr lang="en-GB" dirty="0">
                        <a:solidFill>
                          <a:schemeClr val="tx1"/>
                        </a:solidFill>
                      </a:endParaRPr>
                    </a:p>
                  </a:txBody>
                  <a:tcPr/>
                </a:tc>
              </a:tr>
              <a:tr h="577300">
                <a:tc>
                  <a:txBody>
                    <a:bodyPr/>
                    <a:lstStyle/>
                    <a:p>
                      <a:r>
                        <a:rPr lang="en-GB" dirty="0" smtClean="0"/>
                        <a:t>Opening balance R</a:t>
                      </a:r>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r>
              <a:tr h="577300">
                <a:tc>
                  <a:txBody>
                    <a:bodyPr/>
                    <a:lstStyle/>
                    <a:p>
                      <a:r>
                        <a:rPr lang="en-GB" dirty="0" smtClean="0"/>
                        <a:t>Current</a:t>
                      </a:r>
                      <a:r>
                        <a:rPr lang="en-GB" baseline="0" dirty="0" smtClean="0"/>
                        <a:t> year R</a:t>
                      </a:r>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tr>
              <a:tr h="329886">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r>
              <a:tr h="577300">
                <a:tc>
                  <a:txBody>
                    <a:bodyPr/>
                    <a:lstStyle/>
                    <a:p>
                      <a:r>
                        <a:rPr lang="en-GB" dirty="0" smtClean="0"/>
                        <a:t>Total to date R</a:t>
                      </a:r>
                      <a:endParaRPr lang="en-GB" dirty="0"/>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tr>
              <a:tr h="329886">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tr>
              <a:tr h="577300">
                <a:tc>
                  <a:txBody>
                    <a:bodyPr/>
                    <a:lstStyle/>
                    <a:p>
                      <a:r>
                        <a:rPr lang="en-GB" dirty="0" smtClean="0"/>
                        <a:t>Date last R</a:t>
                      </a:r>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tr>
              <a:tr h="329886">
                <a:tc>
                  <a:txBody>
                    <a:bodyPr/>
                    <a:lstStyle/>
                    <a:p>
                      <a:endParaRPr lang="en-GB" dirty="0"/>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tr>
              <a:tr h="329886">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tr>
              <a:tr h="329886">
                <a:tc>
                  <a:txBody>
                    <a:bodyPr/>
                    <a:lstStyle/>
                    <a:p>
                      <a:endParaRPr lang="en-GB" dirty="0"/>
                    </a:p>
                  </a:txBody>
                  <a:tcPr/>
                </a:tc>
                <a:tc>
                  <a:txBody>
                    <a:bodyPr/>
                    <a:lstStyle/>
                    <a:p>
                      <a:endParaRPr lang="en-GB"/>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tr>
            </a:tbl>
          </a:graphicData>
        </a:graphic>
      </p:graphicFrame>
    </p:spTree>
    <p:extLst>
      <p:ext uri="{BB962C8B-B14F-4D97-AF65-F5344CB8AC3E}">
        <p14:creationId xmlns:p14="http://schemas.microsoft.com/office/powerpoint/2010/main" val="13784828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884096" cy="1048544"/>
          </a:xfrm>
        </p:spPr>
        <p:txBody>
          <a:bodyPr/>
          <a:lstStyle/>
          <a:p>
            <a:r>
              <a:rPr lang="en-US" b="1" dirty="0" smtClean="0"/>
              <a:t>Reporting on immovable assets (cont.)</a:t>
            </a:r>
            <a:endParaRPr lang="en-ZA" dirty="0">
              <a:solidFill>
                <a:srgbClr val="009900"/>
              </a:solidFill>
            </a:endParaRPr>
          </a:p>
        </p:txBody>
      </p:sp>
      <p:sp>
        <p:nvSpPr>
          <p:cNvPr id="3" name="Content Placeholder 2"/>
          <p:cNvSpPr>
            <a:spLocks noGrp="1"/>
          </p:cNvSpPr>
          <p:nvPr>
            <p:ph idx="1"/>
          </p:nvPr>
        </p:nvSpPr>
        <p:spPr/>
        <p:txBody>
          <a:bodyPr/>
          <a:lstStyle/>
          <a:p>
            <a:r>
              <a:rPr lang="en-US" dirty="0" smtClean="0"/>
              <a:t>Custodians report</a:t>
            </a:r>
          </a:p>
          <a:p>
            <a:pPr lvl="1"/>
            <a:r>
              <a:rPr lang="en-US" dirty="0" smtClean="0"/>
              <a:t>Land parcels</a:t>
            </a:r>
          </a:p>
          <a:p>
            <a:pPr lvl="1"/>
            <a:r>
              <a:rPr lang="en-US" dirty="0" smtClean="0"/>
              <a:t>Structures on State land</a:t>
            </a:r>
          </a:p>
          <a:p>
            <a:pPr lvl="1"/>
            <a:r>
              <a:rPr lang="en-US" dirty="0" smtClean="0"/>
              <a:t>Structures not on State land </a:t>
            </a:r>
          </a:p>
          <a:p>
            <a:pPr lvl="1"/>
            <a:r>
              <a:rPr lang="en-US" dirty="0" smtClean="0"/>
              <a:t>Rights to access (intangible)</a:t>
            </a:r>
          </a:p>
          <a:p>
            <a:endParaRPr lang="en-US" dirty="0"/>
          </a:p>
          <a:p>
            <a:endParaRPr lang="en-US" dirty="0" smtClean="0"/>
          </a:p>
          <a:p>
            <a:r>
              <a:rPr lang="en-US" dirty="0" smtClean="0"/>
              <a:t>Budget holders </a:t>
            </a:r>
          </a:p>
          <a:p>
            <a:pPr lvl="1"/>
            <a:r>
              <a:rPr lang="en-US" dirty="0" smtClean="0"/>
              <a:t>WIP and </a:t>
            </a:r>
            <a:r>
              <a:rPr lang="en-US" dirty="0" smtClean="0"/>
              <a:t>in AR </a:t>
            </a:r>
            <a:r>
              <a:rPr lang="en-US" dirty="0" smtClean="0"/>
              <a:t>on ‘ready for use’ – structures only</a:t>
            </a:r>
          </a:p>
          <a:p>
            <a:pPr lvl="1"/>
            <a:r>
              <a:rPr lang="en-US" dirty="0" smtClean="0"/>
              <a:t>Section 42 on close of project to </a:t>
            </a:r>
            <a:r>
              <a:rPr lang="en-US" dirty="0" smtClean="0"/>
              <a:t>custodian or beneficiary</a:t>
            </a:r>
            <a:endParaRPr lang="en-US" dirty="0"/>
          </a:p>
          <a:p>
            <a:endParaRPr lang="en-US" dirty="0"/>
          </a:p>
          <a:p>
            <a:endParaRPr lang="en-ZA" dirty="0"/>
          </a:p>
        </p:txBody>
      </p:sp>
      <p:sp>
        <p:nvSpPr>
          <p:cNvPr id="4" name="Slide Number Placeholder 3"/>
          <p:cNvSpPr>
            <a:spLocks noGrp="1"/>
          </p:cNvSpPr>
          <p:nvPr>
            <p:ph type="sldNum" sz="quarter" idx="12"/>
          </p:nvPr>
        </p:nvSpPr>
        <p:spPr/>
        <p:txBody>
          <a:bodyPr/>
          <a:lstStyle/>
          <a:p>
            <a:pPr>
              <a:defRPr/>
            </a:pPr>
            <a:fld id="{50D1C0B6-DD73-498D-A009-0717DEBEC109}" type="slidenum">
              <a:rPr lang="en-US" smtClean="0">
                <a:solidFill>
                  <a:srgbClr val="808080"/>
                </a:solidFill>
              </a:rPr>
              <a:pPr>
                <a:defRPr/>
              </a:pPr>
              <a:t>4</a:t>
            </a:fld>
            <a:endParaRPr lang="en-US" sz="1400" b="0" dirty="0">
              <a:solidFill>
                <a:srgbClr val="000000"/>
              </a:solidFill>
              <a:latin typeface="Arial"/>
            </a:endParaRPr>
          </a:p>
        </p:txBody>
      </p:sp>
    </p:spTree>
    <p:extLst>
      <p:ext uri="{BB962C8B-B14F-4D97-AF65-F5344CB8AC3E}">
        <p14:creationId xmlns:p14="http://schemas.microsoft.com/office/powerpoint/2010/main" val="700398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Reporting (cont.) - Determining reporting</a:t>
            </a:r>
            <a:endParaRPr lang="en-GB"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937941160"/>
              </p:ext>
            </p:extLst>
          </p:nvPr>
        </p:nvGraphicFramePr>
        <p:xfrm>
          <a:off x="152400" y="1295400"/>
          <a:ext cx="8763000" cy="4941912"/>
        </p:xfrm>
        <a:graphic>
          <a:graphicData uri="http://schemas.openxmlformats.org/drawingml/2006/table">
            <a:tbl>
              <a:tblPr firstRow="1" bandRow="1">
                <a:tableStyleId>{7DF18680-E054-41AD-8BC1-D1AEF772440D}</a:tableStyleId>
              </a:tblPr>
              <a:tblGrid>
                <a:gridCol w="2921000"/>
                <a:gridCol w="2921000"/>
                <a:gridCol w="2921000"/>
              </a:tblGrid>
              <a:tr h="454930">
                <a:tc>
                  <a:txBody>
                    <a:bodyPr/>
                    <a:lstStyle/>
                    <a:p>
                      <a:r>
                        <a:rPr lang="en-GB" dirty="0" smtClean="0">
                          <a:solidFill>
                            <a:schemeClr val="tx1"/>
                          </a:solidFill>
                        </a:rPr>
                        <a:t>Reason</a:t>
                      </a:r>
                      <a:endParaRPr lang="en-GB" dirty="0">
                        <a:solidFill>
                          <a:schemeClr val="tx1"/>
                        </a:solidFill>
                      </a:endParaRPr>
                    </a:p>
                  </a:txBody>
                  <a:tcPr/>
                </a:tc>
                <a:tc>
                  <a:txBody>
                    <a:bodyPr/>
                    <a:lstStyle/>
                    <a:p>
                      <a:r>
                        <a:rPr lang="en-GB" dirty="0" smtClean="0">
                          <a:solidFill>
                            <a:schemeClr val="tx1"/>
                          </a:solidFill>
                        </a:rPr>
                        <a:t>Evidence</a:t>
                      </a:r>
                      <a:endParaRPr lang="en-GB" dirty="0">
                        <a:solidFill>
                          <a:schemeClr val="tx1"/>
                        </a:solidFill>
                      </a:endParaRPr>
                    </a:p>
                  </a:txBody>
                  <a:tcPr/>
                </a:tc>
                <a:tc>
                  <a:txBody>
                    <a:bodyPr/>
                    <a:lstStyle/>
                    <a:p>
                      <a:r>
                        <a:rPr lang="en-GB" dirty="0" smtClean="0">
                          <a:solidFill>
                            <a:schemeClr val="tx1"/>
                          </a:solidFill>
                        </a:rPr>
                        <a:t>Assertions</a:t>
                      </a:r>
                      <a:endParaRPr lang="en-GB" dirty="0">
                        <a:solidFill>
                          <a:schemeClr val="tx1"/>
                        </a:solidFill>
                      </a:endParaRPr>
                    </a:p>
                  </a:txBody>
                  <a:tcPr/>
                </a:tc>
              </a:tr>
              <a:tr h="1794793">
                <a:tc>
                  <a:txBody>
                    <a:bodyPr/>
                    <a:lstStyle/>
                    <a:p>
                      <a:r>
                        <a:rPr lang="en-GB" dirty="0" smtClean="0"/>
                        <a:t>Asset Register  - Title</a:t>
                      </a:r>
                    </a:p>
                    <a:p>
                      <a:r>
                        <a:rPr lang="en-GB" dirty="0" smtClean="0"/>
                        <a:t>(</a:t>
                      </a:r>
                      <a:r>
                        <a:rPr lang="en-GB" b="1" dirty="0" smtClean="0"/>
                        <a:t>Financial</a:t>
                      </a:r>
                      <a:r>
                        <a:rPr lang="en-GB" dirty="0" smtClean="0"/>
                        <a:t> report)</a:t>
                      </a:r>
                      <a:endParaRPr lang="en-GB" dirty="0"/>
                    </a:p>
                  </a:txBody>
                  <a:tcPr/>
                </a:tc>
                <a:tc>
                  <a:txBody>
                    <a:bodyPr/>
                    <a:lstStyle/>
                    <a:p>
                      <a:r>
                        <a:rPr lang="en-GB" dirty="0" smtClean="0"/>
                        <a:t>Item 28 (1)</a:t>
                      </a:r>
                    </a:p>
                    <a:p>
                      <a:r>
                        <a:rPr lang="en-GB" dirty="0" smtClean="0"/>
                        <a:t>Endorsed title</a:t>
                      </a:r>
                    </a:p>
                    <a:p>
                      <a:r>
                        <a:rPr lang="en-GB" dirty="0" smtClean="0"/>
                        <a:t>Specific legislation</a:t>
                      </a:r>
                    </a:p>
                    <a:p>
                      <a:r>
                        <a:rPr lang="en-GB" dirty="0" smtClean="0"/>
                        <a:t>Capital budget (</a:t>
                      </a:r>
                      <a:r>
                        <a:rPr lang="en-GB" dirty="0" err="1" smtClean="0"/>
                        <a:t>RfUse</a:t>
                      </a:r>
                      <a:r>
                        <a:rPr lang="en-GB" dirty="0" smtClean="0"/>
                        <a:t>)</a:t>
                      </a:r>
                      <a:endParaRPr lang="en-GB" dirty="0"/>
                    </a:p>
                  </a:txBody>
                  <a:tcPr/>
                </a:tc>
                <a:tc>
                  <a:txBody>
                    <a:bodyPr/>
                    <a:lstStyle/>
                    <a:p>
                      <a:r>
                        <a:rPr lang="en-GB" dirty="0" smtClean="0"/>
                        <a:t>Ownership</a:t>
                      </a:r>
                    </a:p>
                    <a:p>
                      <a:r>
                        <a:rPr lang="en-GB" dirty="0" smtClean="0"/>
                        <a:t>Control</a:t>
                      </a:r>
                    </a:p>
                    <a:p>
                      <a:r>
                        <a:rPr lang="en-GB" dirty="0" smtClean="0"/>
                        <a:t>Existence</a:t>
                      </a:r>
                    </a:p>
                    <a:p>
                      <a:r>
                        <a:rPr lang="en-GB" dirty="0" smtClean="0"/>
                        <a:t>Use</a:t>
                      </a:r>
                    </a:p>
                    <a:p>
                      <a:endParaRPr lang="en-GB" dirty="0"/>
                    </a:p>
                  </a:txBody>
                  <a:tcPr/>
                </a:tc>
              </a:tr>
              <a:tr h="1121745">
                <a:tc>
                  <a:txBody>
                    <a:bodyPr/>
                    <a:lstStyle/>
                    <a:p>
                      <a:r>
                        <a:rPr lang="en-GB" dirty="0" smtClean="0"/>
                        <a:t>Register</a:t>
                      </a:r>
                      <a:r>
                        <a:rPr lang="en-GB" baseline="0" dirty="0" smtClean="0"/>
                        <a:t> – Control</a:t>
                      </a:r>
                    </a:p>
                    <a:p>
                      <a:r>
                        <a:rPr lang="en-GB" baseline="0" dirty="0" smtClean="0"/>
                        <a:t>(</a:t>
                      </a:r>
                      <a:r>
                        <a:rPr lang="en-GB" b="1" baseline="0" dirty="0" smtClean="0"/>
                        <a:t>Narrative</a:t>
                      </a:r>
                      <a:r>
                        <a:rPr lang="en-GB" baseline="0" dirty="0" smtClean="0"/>
                        <a:t> and recon)</a:t>
                      </a:r>
                      <a:endParaRPr lang="en-GB" dirty="0"/>
                    </a:p>
                  </a:txBody>
                  <a:tcPr/>
                </a:tc>
                <a:tc>
                  <a:txBody>
                    <a:bodyPr/>
                    <a:lstStyle/>
                    <a:p>
                      <a:r>
                        <a:rPr lang="en-GB" dirty="0" smtClean="0"/>
                        <a:t>Facilities used (non state)</a:t>
                      </a:r>
                    </a:p>
                    <a:p>
                      <a:r>
                        <a:rPr lang="en-GB" dirty="0" smtClean="0"/>
                        <a:t>State land without title</a:t>
                      </a:r>
                    </a:p>
                    <a:p>
                      <a:r>
                        <a:rPr lang="en-GB" dirty="0" smtClean="0"/>
                        <a:t>Deemed custodian</a:t>
                      </a:r>
                      <a:endParaRPr lang="en-GB" dirty="0"/>
                    </a:p>
                  </a:txBody>
                  <a:tcPr/>
                </a:tc>
                <a:tc>
                  <a:txBody>
                    <a:bodyPr/>
                    <a:lstStyle/>
                    <a:p>
                      <a:r>
                        <a:rPr lang="en-GB" dirty="0" smtClean="0"/>
                        <a:t>Control</a:t>
                      </a:r>
                    </a:p>
                    <a:p>
                      <a:r>
                        <a:rPr lang="en-GB" dirty="0" smtClean="0"/>
                        <a:t>Existence</a:t>
                      </a:r>
                    </a:p>
                    <a:p>
                      <a:r>
                        <a:rPr lang="en-GB" dirty="0" smtClean="0"/>
                        <a:t>Use</a:t>
                      </a:r>
                      <a:endParaRPr lang="en-GB" dirty="0"/>
                    </a:p>
                  </a:txBody>
                  <a:tcPr/>
                </a:tc>
              </a:tr>
              <a:tr h="785222">
                <a:tc>
                  <a:txBody>
                    <a:bodyPr/>
                    <a:lstStyle/>
                    <a:p>
                      <a:r>
                        <a:rPr lang="en-GB" dirty="0" smtClean="0"/>
                        <a:t>Register – Deeds info</a:t>
                      </a:r>
                    </a:p>
                    <a:p>
                      <a:r>
                        <a:rPr lang="en-GB" dirty="0" smtClean="0"/>
                        <a:t>(</a:t>
                      </a:r>
                      <a:r>
                        <a:rPr lang="en-GB" b="1" dirty="0" smtClean="0"/>
                        <a:t>Annexure</a:t>
                      </a:r>
                      <a:r>
                        <a:rPr lang="en-GB" baseline="0" dirty="0" smtClean="0"/>
                        <a:t> only)</a:t>
                      </a:r>
                      <a:endParaRPr lang="en-GB" dirty="0"/>
                    </a:p>
                  </a:txBody>
                  <a:tcPr/>
                </a:tc>
                <a:tc>
                  <a:txBody>
                    <a:bodyPr/>
                    <a:lstStyle/>
                    <a:p>
                      <a:r>
                        <a:rPr lang="en-GB" dirty="0" smtClean="0"/>
                        <a:t>No claim (possible)</a:t>
                      </a:r>
                      <a:endParaRPr lang="en-GB" dirty="0"/>
                    </a:p>
                  </a:txBody>
                  <a:tcPr/>
                </a:tc>
                <a:tc>
                  <a:txBody>
                    <a:bodyPr/>
                    <a:lstStyle/>
                    <a:p>
                      <a:r>
                        <a:rPr lang="en-GB" dirty="0" smtClean="0"/>
                        <a:t>Existence</a:t>
                      </a:r>
                      <a:endParaRPr lang="en-GB" dirty="0"/>
                    </a:p>
                  </a:txBody>
                  <a:tcPr/>
                </a:tc>
              </a:tr>
              <a:tr h="785222">
                <a:tc>
                  <a:txBody>
                    <a:bodyPr/>
                    <a:lstStyle/>
                    <a:p>
                      <a:r>
                        <a:rPr lang="en-GB" dirty="0" smtClean="0"/>
                        <a:t>No register</a:t>
                      </a:r>
                    </a:p>
                    <a:p>
                      <a:r>
                        <a:rPr lang="en-GB" dirty="0" smtClean="0"/>
                        <a:t>(</a:t>
                      </a:r>
                      <a:r>
                        <a:rPr lang="en-GB" b="1" dirty="0" smtClean="0"/>
                        <a:t>Narrative</a:t>
                      </a:r>
                      <a:r>
                        <a:rPr lang="en-GB" dirty="0" smtClean="0"/>
                        <a:t>)</a:t>
                      </a:r>
                      <a:endParaRPr lang="en-GB" dirty="0"/>
                    </a:p>
                  </a:txBody>
                  <a:tcPr/>
                </a:tc>
                <a:tc>
                  <a:txBody>
                    <a:bodyPr/>
                    <a:lstStyle/>
                    <a:p>
                      <a:r>
                        <a:rPr lang="en-GB" dirty="0" smtClean="0"/>
                        <a:t>Un-surveyed land</a:t>
                      </a:r>
                      <a:endParaRPr lang="en-GB" dirty="0"/>
                    </a:p>
                  </a:txBody>
                  <a:tcPr/>
                </a:tc>
                <a:tc>
                  <a:txBody>
                    <a:bodyPr/>
                    <a:lstStyle/>
                    <a:p>
                      <a:r>
                        <a:rPr lang="en-GB" dirty="0" smtClean="0"/>
                        <a:t>Existence</a:t>
                      </a:r>
                      <a:endParaRPr lang="en-GB" dirty="0"/>
                    </a:p>
                  </a:txBody>
                  <a:tcPr/>
                </a:tc>
              </a:tr>
            </a:tbl>
          </a:graphicData>
        </a:graphic>
      </p:graphicFrame>
      <p:sp>
        <p:nvSpPr>
          <p:cNvPr id="4" name="Slide Number Placeholder 3"/>
          <p:cNvSpPr>
            <a:spLocks noGrp="1"/>
          </p:cNvSpPr>
          <p:nvPr>
            <p:ph type="sldNum" sz="quarter" idx="12"/>
          </p:nvPr>
        </p:nvSpPr>
        <p:spPr/>
        <p:txBody>
          <a:bodyPr/>
          <a:lstStyle/>
          <a:p>
            <a:pPr>
              <a:defRPr/>
            </a:pPr>
            <a:fld id="{50D1C0B6-DD73-498D-A009-0717DEBEC109}" type="slidenum">
              <a:rPr lang="en-US" smtClean="0">
                <a:solidFill>
                  <a:srgbClr val="808080"/>
                </a:solidFill>
              </a:rPr>
              <a:pPr>
                <a:defRPr/>
              </a:pPr>
              <a:t>5</a:t>
            </a:fld>
            <a:endParaRPr lang="en-US" sz="1400" b="0" dirty="0">
              <a:solidFill>
                <a:srgbClr val="000000"/>
              </a:solidFill>
              <a:latin typeface="Arial"/>
            </a:endParaRPr>
          </a:p>
        </p:txBody>
      </p:sp>
    </p:spTree>
    <p:extLst>
      <p:ext uri="{BB962C8B-B14F-4D97-AF65-F5344CB8AC3E}">
        <p14:creationId xmlns:p14="http://schemas.microsoft.com/office/powerpoint/2010/main" val="12939593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884096" cy="1048544"/>
          </a:xfrm>
        </p:spPr>
        <p:txBody>
          <a:bodyPr/>
          <a:lstStyle/>
          <a:p>
            <a:r>
              <a:rPr lang="en-US" b="1" dirty="0" smtClean="0"/>
              <a:t>Reporting (cont.) </a:t>
            </a:r>
            <a:r>
              <a:rPr lang="en-US" b="1" dirty="0" smtClean="0"/>
              <a:t>– what must be valued?</a:t>
            </a:r>
            <a:r>
              <a:rPr lang="en-US" b="1" dirty="0">
                <a:solidFill>
                  <a:srgbClr val="009900"/>
                </a:solidFill>
              </a:rPr>
              <a:t/>
            </a:r>
            <a:br>
              <a:rPr lang="en-US" b="1" dirty="0">
                <a:solidFill>
                  <a:srgbClr val="009900"/>
                </a:solidFill>
              </a:rPr>
            </a:br>
            <a:endParaRPr lang="en-ZA" dirty="0">
              <a:solidFill>
                <a:srgbClr val="009900"/>
              </a:solidFill>
            </a:endParaRPr>
          </a:p>
        </p:txBody>
      </p:sp>
      <p:sp>
        <p:nvSpPr>
          <p:cNvPr id="3" name="Content Placeholder 2"/>
          <p:cNvSpPr>
            <a:spLocks noGrp="1"/>
          </p:cNvSpPr>
          <p:nvPr>
            <p:ph idx="1"/>
          </p:nvPr>
        </p:nvSpPr>
        <p:spPr/>
        <p:txBody>
          <a:bodyPr/>
          <a:lstStyle/>
          <a:p>
            <a:r>
              <a:rPr lang="en-ZA" dirty="0" smtClean="0"/>
              <a:t>Asset Register</a:t>
            </a:r>
          </a:p>
          <a:p>
            <a:pPr lvl="1"/>
            <a:r>
              <a:rPr lang="en-ZA" dirty="0" smtClean="0"/>
              <a:t>Cost or fair value as deemed cost</a:t>
            </a:r>
          </a:p>
          <a:p>
            <a:pPr lvl="1"/>
            <a:r>
              <a:rPr lang="en-ZA" dirty="0" smtClean="0"/>
              <a:t>Exceptional cases (limited to </a:t>
            </a:r>
            <a:r>
              <a:rPr lang="en-ZA" b="1" dirty="0" smtClean="0"/>
              <a:t>specific</a:t>
            </a:r>
            <a:r>
              <a:rPr lang="en-ZA" dirty="0" smtClean="0"/>
              <a:t> land parcels R1000,00)</a:t>
            </a:r>
          </a:p>
          <a:p>
            <a:pPr marL="457200" lvl="1" indent="0">
              <a:buNone/>
            </a:pPr>
            <a:endParaRPr lang="en-ZA" dirty="0" smtClean="0"/>
          </a:p>
          <a:p>
            <a:pPr lvl="1"/>
            <a:r>
              <a:rPr lang="en-ZA" dirty="0" smtClean="0"/>
              <a:t>Interim arrangements</a:t>
            </a:r>
          </a:p>
          <a:p>
            <a:pPr lvl="2"/>
            <a:r>
              <a:rPr lang="en-ZA" dirty="0" smtClean="0"/>
              <a:t>R1000,00 not on valuation roll (communication with muni)</a:t>
            </a:r>
          </a:p>
          <a:p>
            <a:pPr lvl="2"/>
            <a:endParaRPr lang="en-ZA" dirty="0" smtClean="0"/>
          </a:p>
          <a:p>
            <a:pPr marL="457200"/>
            <a:r>
              <a:rPr lang="en-ZA" dirty="0" smtClean="0"/>
              <a:t>Register</a:t>
            </a:r>
          </a:p>
          <a:p>
            <a:pPr marL="857250" lvl="1"/>
            <a:r>
              <a:rPr lang="en-ZA" dirty="0" smtClean="0"/>
              <a:t>Cost of current capital expenditure (S42)</a:t>
            </a:r>
          </a:p>
          <a:p>
            <a:pPr marL="857250" lvl="1"/>
            <a:r>
              <a:rPr lang="en-ZA" dirty="0" smtClean="0"/>
              <a:t>No financial reporting </a:t>
            </a:r>
            <a:r>
              <a:rPr lang="en-ZA" dirty="0" smtClean="0"/>
              <a:t>required as </a:t>
            </a:r>
            <a:r>
              <a:rPr lang="en-ZA" dirty="0" smtClean="0"/>
              <a:t>yet, only type facility and number</a:t>
            </a:r>
            <a:endParaRPr lang="en-ZA" dirty="0"/>
          </a:p>
        </p:txBody>
      </p:sp>
      <p:sp>
        <p:nvSpPr>
          <p:cNvPr id="4" name="Slide Number Placeholder 3"/>
          <p:cNvSpPr>
            <a:spLocks noGrp="1"/>
          </p:cNvSpPr>
          <p:nvPr>
            <p:ph type="sldNum" sz="quarter" idx="12"/>
          </p:nvPr>
        </p:nvSpPr>
        <p:spPr/>
        <p:txBody>
          <a:bodyPr/>
          <a:lstStyle/>
          <a:p>
            <a:pPr>
              <a:defRPr/>
            </a:pPr>
            <a:fld id="{50D1C0B6-DD73-498D-A009-0717DEBEC109}" type="slidenum">
              <a:rPr lang="en-US" smtClean="0">
                <a:solidFill>
                  <a:srgbClr val="808080"/>
                </a:solidFill>
              </a:rPr>
              <a:pPr>
                <a:defRPr/>
              </a:pPr>
              <a:t>6</a:t>
            </a:fld>
            <a:endParaRPr lang="en-US" sz="1400" b="0" dirty="0">
              <a:solidFill>
                <a:srgbClr val="000000"/>
              </a:solidFill>
              <a:latin typeface="Arial"/>
            </a:endParaRPr>
          </a:p>
        </p:txBody>
      </p:sp>
    </p:spTree>
    <p:extLst>
      <p:ext uri="{BB962C8B-B14F-4D97-AF65-F5344CB8AC3E}">
        <p14:creationId xmlns:p14="http://schemas.microsoft.com/office/powerpoint/2010/main" val="42380556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1520" y="173782"/>
            <a:ext cx="8229600" cy="914400"/>
          </a:xfrm>
        </p:spPr>
        <p:txBody>
          <a:bodyPr/>
          <a:lstStyle/>
          <a:p>
            <a:pPr eaLnBrk="1" hangingPunct="1">
              <a:lnSpc>
                <a:spcPct val="90000"/>
              </a:lnSpc>
            </a:pPr>
            <a:r>
              <a:rPr lang="en-US" altLang="en-US" b="1" dirty="0" smtClean="0">
                <a:latin typeface="Calibri" panose="020F0502020204030204" pitchFamily="34" charset="0"/>
              </a:rPr>
              <a:t>CWIP – what should be accounted for?</a:t>
            </a:r>
            <a:endParaRPr lang="en-US" altLang="en-US" dirty="0" smtClean="0">
              <a:latin typeface="Calibri" panose="020F0502020204030204" pitchFamily="34" charset="0"/>
            </a:endParaRPr>
          </a:p>
        </p:txBody>
      </p:sp>
      <p:sp>
        <p:nvSpPr>
          <p:cNvPr id="19459" name="Rectangle 3"/>
          <p:cNvSpPr>
            <a:spLocks noGrp="1" noChangeArrowheads="1"/>
          </p:cNvSpPr>
          <p:nvPr>
            <p:ph type="body" idx="1"/>
          </p:nvPr>
        </p:nvSpPr>
        <p:spPr>
          <a:xfrm>
            <a:off x="126232" y="1136713"/>
            <a:ext cx="8910264" cy="5100211"/>
          </a:xfrm>
        </p:spPr>
        <p:txBody>
          <a:bodyPr/>
          <a:lstStyle/>
          <a:p>
            <a:pPr>
              <a:lnSpc>
                <a:spcPts val="2850"/>
              </a:lnSpc>
              <a:spcBef>
                <a:spcPts val="600"/>
              </a:spcBef>
              <a:spcAft>
                <a:spcPts val="600"/>
              </a:spcAft>
              <a:buFont typeface="Arial" panose="020B0604020202020204" pitchFamily="34" charset="0"/>
              <a:buChar char="•"/>
            </a:pPr>
            <a:r>
              <a:rPr lang="en-US" sz="2200" b="1" dirty="0" smtClean="0">
                <a:latin typeface="Calibri" panose="020F0502020204030204" pitchFamily="34" charset="0"/>
              </a:rPr>
              <a:t>All capital </a:t>
            </a:r>
            <a:r>
              <a:rPr lang="en-US" sz="2200" b="1" dirty="0" smtClean="0">
                <a:latin typeface="Calibri" panose="020F0502020204030204" pitchFamily="34" charset="0"/>
              </a:rPr>
              <a:t>projects (exclude maintenance projects manage separately)</a:t>
            </a:r>
            <a:endParaRPr lang="en-US" sz="2200" b="1" dirty="0" smtClean="0">
              <a:latin typeface="Calibri" panose="020F0502020204030204" pitchFamily="34" charset="0"/>
            </a:endParaRPr>
          </a:p>
          <a:p>
            <a:pPr>
              <a:lnSpc>
                <a:spcPts val="2850"/>
              </a:lnSpc>
              <a:spcBef>
                <a:spcPts val="600"/>
              </a:spcBef>
              <a:spcAft>
                <a:spcPts val="600"/>
              </a:spcAft>
              <a:buFont typeface="Arial" panose="020B0604020202020204" pitchFamily="34" charset="0"/>
              <a:buChar char="•"/>
            </a:pPr>
            <a:r>
              <a:rPr lang="en-US" sz="2200" b="1" dirty="0" smtClean="0">
                <a:latin typeface="Calibri" panose="020F0502020204030204" pitchFamily="34" charset="0"/>
              </a:rPr>
              <a:t>Start at first </a:t>
            </a:r>
            <a:r>
              <a:rPr lang="en-US" sz="2200" b="1" dirty="0" smtClean="0">
                <a:latin typeface="Calibri" panose="020F0502020204030204" pitchFamily="34" charset="0"/>
              </a:rPr>
              <a:t>capital spend </a:t>
            </a:r>
            <a:r>
              <a:rPr lang="en-US" sz="2200" b="1" dirty="0" smtClean="0">
                <a:latin typeface="Calibri" panose="020F0502020204030204" pitchFamily="34" charset="0"/>
              </a:rPr>
              <a:t>on project</a:t>
            </a:r>
          </a:p>
          <a:p>
            <a:pPr>
              <a:lnSpc>
                <a:spcPts val="2850"/>
              </a:lnSpc>
              <a:spcBef>
                <a:spcPts val="600"/>
              </a:spcBef>
              <a:spcAft>
                <a:spcPts val="600"/>
              </a:spcAft>
              <a:buFont typeface="Arial" panose="020B0604020202020204" pitchFamily="34" charset="0"/>
              <a:buChar char="•"/>
            </a:pPr>
            <a:r>
              <a:rPr lang="en-US" altLang="en-US" sz="2200" b="1" dirty="0" smtClean="0">
                <a:latin typeface="Calibri" panose="020F0502020204030204" pitchFamily="34" charset="0"/>
                <a:cs typeface="Calibri" panose="020F0502020204030204" pitchFamily="34" charset="0"/>
              </a:rPr>
              <a:t>Expenditure on capital projects (additions note for </a:t>
            </a:r>
            <a:r>
              <a:rPr lang="en-US" altLang="en-US" sz="2200" b="1" u="sng" dirty="0" smtClean="0">
                <a:latin typeface="Calibri" panose="020F0502020204030204" pitchFamily="34" charset="0"/>
                <a:cs typeface="Calibri" panose="020F0502020204030204" pitchFamily="34" charset="0"/>
              </a:rPr>
              <a:t>asset register</a:t>
            </a:r>
            <a:r>
              <a:rPr lang="en-US" altLang="en-US" sz="2200" b="1" dirty="0" smtClean="0">
                <a:latin typeface="Calibri" panose="020F0502020204030204" pitchFamily="34" charset="0"/>
                <a:cs typeface="Calibri" panose="020F0502020204030204" pitchFamily="34" charset="0"/>
              </a:rPr>
              <a:t>) (PER)</a:t>
            </a:r>
            <a:endParaRPr lang="en-US" altLang="en-US" sz="2200" b="1" dirty="0" smtClean="0">
              <a:latin typeface="Calibri" panose="020F0502020204030204" pitchFamily="34" charset="0"/>
              <a:cs typeface="Calibri" panose="020F0502020204030204" pitchFamily="34" charset="0"/>
            </a:endParaRPr>
          </a:p>
          <a:p>
            <a:pPr>
              <a:lnSpc>
                <a:spcPts val="2850"/>
              </a:lnSpc>
              <a:spcBef>
                <a:spcPts val="600"/>
              </a:spcBef>
              <a:spcAft>
                <a:spcPts val="600"/>
              </a:spcAft>
              <a:buFont typeface="Arial" panose="020B0604020202020204" pitchFamily="34" charset="0"/>
              <a:buChar char="•"/>
            </a:pPr>
            <a:r>
              <a:rPr lang="en-US" altLang="en-US" sz="2200" b="1" dirty="0" smtClean="0">
                <a:latin typeface="Calibri" panose="020F0502020204030204" pitchFamily="34" charset="0"/>
                <a:cs typeface="Calibri" panose="020F0502020204030204" pitchFamily="34" charset="0"/>
              </a:rPr>
              <a:t>Exclude from asset register – deduct as ‘CWIP’ </a:t>
            </a:r>
            <a:endParaRPr lang="en-ZA" altLang="en-US" sz="2200" b="1" dirty="0" smtClean="0">
              <a:latin typeface="Calibri" panose="020F0502020204030204" pitchFamily="34" charset="0"/>
              <a:cs typeface="Calibri" panose="020F0502020204030204" pitchFamily="34" charset="0"/>
            </a:endParaRPr>
          </a:p>
          <a:p>
            <a:pPr>
              <a:lnSpc>
                <a:spcPts val="2850"/>
              </a:lnSpc>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Add to Annexure – current year work in progress</a:t>
            </a:r>
          </a:p>
          <a:p>
            <a:pPr>
              <a:lnSpc>
                <a:spcPts val="2850"/>
              </a:lnSpc>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Included as part </a:t>
            </a:r>
            <a:r>
              <a:rPr lang="en-ZA" altLang="en-US" sz="2200" b="1" dirty="0" smtClean="0">
                <a:latin typeface="Calibri" panose="020F0502020204030204" pitchFamily="34" charset="0"/>
                <a:cs typeface="Calibri" panose="020F0502020204030204" pitchFamily="34" charset="0"/>
              </a:rPr>
              <a:t>of ‘Closing balance’ of CWIP</a:t>
            </a:r>
          </a:p>
          <a:p>
            <a:pPr>
              <a:lnSpc>
                <a:spcPts val="2850"/>
              </a:lnSpc>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Deduct out of CWIP when </a:t>
            </a:r>
            <a:r>
              <a:rPr lang="en-ZA" altLang="en-US" sz="2200" b="1" u="sng" dirty="0" smtClean="0">
                <a:latin typeface="Calibri" panose="020F0502020204030204" pitchFamily="34" charset="0"/>
                <a:cs typeface="Calibri" panose="020F0502020204030204" pitchFamily="34" charset="0"/>
              </a:rPr>
              <a:t>asset</a:t>
            </a:r>
            <a:r>
              <a:rPr lang="en-ZA" altLang="en-US" sz="2200" b="1" dirty="0" smtClean="0">
                <a:latin typeface="Calibri" panose="020F0502020204030204" pitchFamily="34" charset="0"/>
                <a:cs typeface="Calibri" panose="020F0502020204030204" pitchFamily="34" charset="0"/>
              </a:rPr>
              <a:t> ‘ready for use’</a:t>
            </a:r>
          </a:p>
          <a:p>
            <a:pPr>
              <a:lnSpc>
                <a:spcPts val="2850"/>
              </a:lnSpc>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Add to </a:t>
            </a:r>
            <a:r>
              <a:rPr lang="en-ZA" altLang="en-US" sz="2200" b="1" dirty="0" smtClean="0">
                <a:latin typeface="Calibri" panose="020F0502020204030204" pitchFamily="34" charset="0"/>
                <a:cs typeface="Calibri" panose="020F0502020204030204" pitchFamily="34" charset="0"/>
              </a:rPr>
              <a:t>Asset ‘Additions</a:t>
            </a:r>
            <a:r>
              <a:rPr lang="en-ZA" altLang="en-US" sz="2200" b="1" dirty="0" smtClean="0">
                <a:latin typeface="Calibri" panose="020F0502020204030204" pitchFamily="34" charset="0"/>
                <a:cs typeface="Calibri" panose="020F0502020204030204" pitchFamily="34" charset="0"/>
              </a:rPr>
              <a:t>’ as ‘non-cash’ </a:t>
            </a:r>
            <a:r>
              <a:rPr lang="en-ZA" altLang="en-US" sz="2200" b="1" dirty="0" smtClean="0">
                <a:latin typeface="Calibri" panose="020F0502020204030204" pitchFamily="34" charset="0"/>
                <a:cs typeface="Calibri" panose="020F0502020204030204" pitchFamily="34" charset="0"/>
              </a:rPr>
              <a:t> - full </a:t>
            </a:r>
            <a:r>
              <a:rPr lang="en-ZA" altLang="en-US" sz="2200" b="1" dirty="0" smtClean="0">
                <a:latin typeface="Calibri" panose="020F0502020204030204" pitchFamily="34" charset="0"/>
                <a:cs typeface="Calibri" panose="020F0502020204030204" pitchFamily="34" charset="0"/>
              </a:rPr>
              <a:t>amount of project to date</a:t>
            </a:r>
          </a:p>
          <a:p>
            <a:pPr>
              <a:lnSpc>
                <a:spcPts val="2850"/>
              </a:lnSpc>
              <a:spcBef>
                <a:spcPts val="600"/>
              </a:spcBef>
              <a:spcAft>
                <a:spcPts val="600"/>
              </a:spcAft>
              <a:buFont typeface="Arial" panose="020B0604020202020204" pitchFamily="34" charset="0"/>
              <a:buChar char="•"/>
            </a:pPr>
            <a:r>
              <a:rPr lang="en-ZA" altLang="en-US" sz="2200" b="1" dirty="0" smtClean="0">
                <a:latin typeface="Calibri" panose="020F0502020204030204" pitchFamily="34" charset="0"/>
                <a:cs typeface="Calibri" panose="020F0502020204030204" pitchFamily="34" charset="0"/>
              </a:rPr>
              <a:t>Any further expenditure on project add to asset in asset </a:t>
            </a:r>
            <a:r>
              <a:rPr lang="en-ZA" altLang="en-US" sz="2200" b="1" dirty="0" smtClean="0">
                <a:latin typeface="Calibri" panose="020F0502020204030204" pitchFamily="34" charset="0"/>
                <a:cs typeface="Calibri" panose="020F0502020204030204" pitchFamily="34" charset="0"/>
              </a:rPr>
              <a:t>register (no CWIP any longer) </a:t>
            </a:r>
            <a:endParaRPr lang="en-ZA" altLang="en-US" sz="2200" b="1" dirty="0" smtClean="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defRPr/>
            </a:pPr>
            <a:fld id="{3F4F3435-8812-4DD7-88E6-23E9DDF5C576}" type="slidenum">
              <a:rPr lang="en-US" smtClean="0"/>
              <a:pPr>
                <a:defRPr/>
              </a:pPr>
              <a:t>7</a:t>
            </a:fld>
            <a:endParaRPr lang="en-US" sz="1400" b="0" dirty="0">
              <a:solidFill>
                <a:schemeClr val="tx1"/>
              </a:solidFill>
              <a:latin typeface="+mn-lt"/>
            </a:endParaRPr>
          </a:p>
        </p:txBody>
      </p:sp>
    </p:spTree>
    <p:extLst>
      <p:ext uri="{BB962C8B-B14F-4D97-AF65-F5344CB8AC3E}">
        <p14:creationId xmlns:p14="http://schemas.microsoft.com/office/powerpoint/2010/main" val="41146576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Link : Asset </a:t>
            </a:r>
            <a:r>
              <a:rPr lang="en-GB" dirty="0" smtClean="0"/>
              <a:t>‘Additions’ - note</a:t>
            </a:r>
            <a:endParaRPr lang="en-GB"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64694972"/>
              </p:ext>
            </p:extLst>
          </p:nvPr>
        </p:nvGraphicFramePr>
        <p:xfrm>
          <a:off x="0" y="1196751"/>
          <a:ext cx="9144000" cy="5112569"/>
        </p:xfrm>
        <a:graphic>
          <a:graphicData uri="http://schemas.openxmlformats.org/drawingml/2006/table">
            <a:tbl>
              <a:tblPr firstRow="1" bandRow="1">
                <a:tableStyleId>{5C22544A-7EE6-4342-B048-85BDC9FD1C3A}</a:tableStyleId>
              </a:tblPr>
              <a:tblGrid>
                <a:gridCol w="1828800"/>
                <a:gridCol w="1828800"/>
                <a:gridCol w="1828800"/>
                <a:gridCol w="1828800"/>
                <a:gridCol w="1828800"/>
              </a:tblGrid>
              <a:tr h="481571">
                <a:tc>
                  <a:txBody>
                    <a:bodyPr/>
                    <a:lstStyle/>
                    <a:p>
                      <a:r>
                        <a:rPr lang="en-GB" dirty="0" smtClean="0">
                          <a:solidFill>
                            <a:schemeClr val="tx1"/>
                          </a:solidFill>
                        </a:rPr>
                        <a:t>Cash</a:t>
                      </a:r>
                      <a:endParaRPr lang="en-GB" dirty="0">
                        <a:solidFill>
                          <a:schemeClr val="tx1"/>
                        </a:solidFill>
                      </a:endParaRPr>
                    </a:p>
                  </a:txBody>
                  <a:tcPr/>
                </a:tc>
                <a:tc>
                  <a:txBody>
                    <a:bodyPr/>
                    <a:lstStyle/>
                    <a:p>
                      <a:r>
                        <a:rPr lang="en-GB" dirty="0" smtClean="0">
                          <a:solidFill>
                            <a:schemeClr val="tx1"/>
                          </a:solidFill>
                        </a:rPr>
                        <a:t>Add</a:t>
                      </a:r>
                      <a:endParaRPr lang="en-GB" dirty="0">
                        <a:solidFill>
                          <a:schemeClr val="tx1"/>
                        </a:solidFill>
                      </a:endParaRPr>
                    </a:p>
                  </a:txBody>
                  <a:tcPr/>
                </a:tc>
                <a:tc>
                  <a:txBody>
                    <a:bodyPr/>
                    <a:lstStyle/>
                    <a:p>
                      <a:r>
                        <a:rPr lang="en-GB" dirty="0" smtClean="0">
                          <a:solidFill>
                            <a:schemeClr val="tx1"/>
                          </a:solidFill>
                        </a:rPr>
                        <a:t>Less</a:t>
                      </a:r>
                      <a:endParaRPr lang="en-GB" dirty="0">
                        <a:solidFill>
                          <a:schemeClr val="tx1"/>
                        </a:solidFill>
                      </a:endParaRPr>
                    </a:p>
                  </a:txBody>
                  <a:tcPr/>
                </a:tc>
                <a:tc>
                  <a:txBody>
                    <a:bodyPr/>
                    <a:lstStyle/>
                    <a:p>
                      <a:r>
                        <a:rPr lang="en-GB" dirty="0" smtClean="0">
                          <a:solidFill>
                            <a:schemeClr val="tx1"/>
                          </a:solidFill>
                        </a:rPr>
                        <a:t>Add/ &lt;Less&gt;</a:t>
                      </a:r>
                      <a:endParaRPr lang="en-GB" dirty="0">
                        <a:solidFill>
                          <a:schemeClr val="tx1"/>
                        </a:solidFill>
                      </a:endParaRPr>
                    </a:p>
                  </a:txBody>
                  <a:tcPr/>
                </a:tc>
                <a:tc>
                  <a:txBody>
                    <a:bodyPr/>
                    <a:lstStyle/>
                    <a:p>
                      <a:r>
                        <a:rPr lang="en-GB" dirty="0" smtClean="0">
                          <a:solidFill>
                            <a:schemeClr val="tx1"/>
                          </a:solidFill>
                        </a:rPr>
                        <a:t>TOTAL</a:t>
                      </a:r>
                      <a:endParaRPr lang="en-GB" dirty="0">
                        <a:solidFill>
                          <a:schemeClr val="tx1"/>
                        </a:solidFill>
                      </a:endParaRPr>
                    </a:p>
                  </a:txBody>
                  <a:tcPr/>
                </a:tc>
              </a:tr>
              <a:tr h="1543666">
                <a:tc>
                  <a:txBody>
                    <a:bodyPr/>
                    <a:lstStyle/>
                    <a:p>
                      <a:r>
                        <a:rPr lang="en-GB" dirty="0" smtClean="0"/>
                        <a:t>Expenditure on capital assets </a:t>
                      </a:r>
                      <a:endParaRPr lang="en-GB" dirty="0"/>
                    </a:p>
                  </a:txBody>
                  <a:tcPr/>
                </a:tc>
                <a:tc>
                  <a:txBody>
                    <a:bodyPr/>
                    <a:lstStyle/>
                    <a:p>
                      <a:r>
                        <a:rPr lang="en-GB" dirty="0" smtClean="0"/>
                        <a:t>Non-cash</a:t>
                      </a:r>
                    </a:p>
                    <a:p>
                      <a:r>
                        <a:rPr lang="en-GB" dirty="0" smtClean="0"/>
                        <a:t>(Ready for use</a:t>
                      </a:r>
                      <a:r>
                        <a:rPr lang="en-GB" baseline="0" dirty="0" smtClean="0"/>
                        <a:t> or S42)</a:t>
                      </a:r>
                      <a:r>
                        <a:rPr lang="en-GB" dirty="0" smtClean="0"/>
                        <a:t> </a:t>
                      </a:r>
                      <a:endParaRPr lang="en-GB" dirty="0"/>
                    </a:p>
                  </a:txBody>
                  <a:tcPr/>
                </a:tc>
                <a:tc>
                  <a:txBody>
                    <a:bodyPr/>
                    <a:lstStyle/>
                    <a:p>
                      <a:r>
                        <a:rPr lang="en-GB" b="1" dirty="0" smtClean="0"/>
                        <a:t>CWIP</a:t>
                      </a:r>
                      <a:r>
                        <a:rPr lang="en-GB" dirty="0" smtClean="0"/>
                        <a:t> and </a:t>
                      </a:r>
                    </a:p>
                    <a:p>
                      <a:r>
                        <a:rPr lang="en-GB" dirty="0" smtClean="0"/>
                        <a:t>Finance Leases</a:t>
                      </a:r>
                      <a:endParaRPr lang="en-GB" dirty="0"/>
                    </a:p>
                  </a:txBody>
                  <a:tcPr/>
                </a:tc>
                <a:tc>
                  <a:txBody>
                    <a:bodyPr/>
                    <a:lstStyle/>
                    <a:p>
                      <a:r>
                        <a:rPr lang="en-GB" dirty="0" smtClean="0"/>
                        <a:t>Received</a:t>
                      </a:r>
                      <a:r>
                        <a:rPr lang="en-GB" baseline="0" dirty="0" smtClean="0"/>
                        <a:t> not paid/&lt;Paid received prior year&gt;</a:t>
                      </a:r>
                      <a:endParaRPr lang="en-GB" dirty="0"/>
                    </a:p>
                  </a:txBody>
                  <a:tcPr/>
                </a:tc>
                <a:tc>
                  <a:txBody>
                    <a:bodyPr/>
                    <a:lstStyle/>
                    <a:p>
                      <a:r>
                        <a:rPr lang="en-GB" dirty="0" smtClean="0"/>
                        <a:t>Total additions</a:t>
                      </a:r>
                      <a:r>
                        <a:rPr lang="en-GB" baseline="0" dirty="0" smtClean="0"/>
                        <a:t> for the current year</a:t>
                      </a:r>
                      <a:endParaRPr lang="en-GB" dirty="0"/>
                    </a:p>
                  </a:txBody>
                  <a:tcPr/>
                </a:tc>
              </a:tr>
              <a:tr h="1543666">
                <a:tc>
                  <a:txBody>
                    <a:bodyPr/>
                    <a:lstStyle/>
                    <a:p>
                      <a:r>
                        <a:rPr lang="en-GB" dirty="0" smtClean="0"/>
                        <a:t>PER</a:t>
                      </a:r>
                      <a:endParaRPr lang="en-GB" dirty="0"/>
                    </a:p>
                  </a:txBody>
                  <a:tcPr/>
                </a:tc>
                <a:tc>
                  <a:txBody>
                    <a:bodyPr/>
                    <a:lstStyle/>
                    <a:p>
                      <a:r>
                        <a:rPr lang="en-GB" dirty="0" smtClean="0"/>
                        <a:t>Ready for use or S42</a:t>
                      </a:r>
                      <a:endParaRPr lang="en-GB" dirty="0"/>
                    </a:p>
                  </a:txBody>
                  <a:tcPr/>
                </a:tc>
                <a:tc>
                  <a:txBody>
                    <a:bodyPr/>
                    <a:lstStyle/>
                    <a:p>
                      <a:r>
                        <a:rPr lang="en-GB" b="1" dirty="0" smtClean="0"/>
                        <a:t>CWIP to Annexure </a:t>
                      </a:r>
                      <a:r>
                        <a:rPr lang="en-GB" dirty="0" smtClean="0"/>
                        <a:t>and FL in Lease Register</a:t>
                      </a:r>
                      <a:endParaRPr lang="en-GB" dirty="0"/>
                    </a:p>
                  </a:txBody>
                  <a:tcPr/>
                </a:tc>
                <a:tc>
                  <a:txBody>
                    <a:bodyPr/>
                    <a:lstStyle/>
                    <a:p>
                      <a:r>
                        <a:rPr lang="en-GB" dirty="0" smtClean="0"/>
                        <a:t>Accrual/</a:t>
                      </a:r>
                      <a:r>
                        <a:rPr lang="en-GB" baseline="0" dirty="0" smtClean="0"/>
                        <a:t> payable physical asset</a:t>
                      </a:r>
                      <a:endParaRPr lang="en-GB" dirty="0" smtClean="0"/>
                    </a:p>
                    <a:p>
                      <a:endParaRPr lang="en-GB" dirty="0" smtClean="0"/>
                    </a:p>
                  </a:txBody>
                  <a:tcPr/>
                </a:tc>
                <a:tc>
                  <a:txBody>
                    <a:bodyPr/>
                    <a:lstStyle/>
                    <a:p>
                      <a:r>
                        <a:rPr lang="en-GB" dirty="0" smtClean="0"/>
                        <a:t>Should agree</a:t>
                      </a:r>
                      <a:r>
                        <a:rPr lang="en-GB" baseline="0" dirty="0" smtClean="0"/>
                        <a:t> to AR</a:t>
                      </a:r>
                      <a:endParaRPr lang="en-GB" dirty="0"/>
                    </a:p>
                  </a:txBody>
                  <a:tcPr/>
                </a:tc>
              </a:tr>
              <a:tr h="1543666">
                <a:tc>
                  <a:txBody>
                    <a:bodyPr/>
                    <a:lstStyle/>
                    <a:p>
                      <a:r>
                        <a:rPr lang="en-GB" dirty="0" smtClean="0"/>
                        <a:t>Agree</a:t>
                      </a:r>
                      <a:r>
                        <a:rPr lang="en-GB" baseline="0" dirty="0" smtClean="0"/>
                        <a:t> to capital expenditure</a:t>
                      </a:r>
                      <a:endParaRPr lang="en-GB" dirty="0"/>
                    </a:p>
                  </a:txBody>
                  <a:tcPr/>
                </a:tc>
                <a:tc>
                  <a:txBody>
                    <a:bodyPr/>
                    <a:lstStyle/>
                    <a:p>
                      <a:r>
                        <a:rPr lang="en-GB" dirty="0" smtClean="0"/>
                        <a:t>Bring in full value of asset not paid for</a:t>
                      </a:r>
                      <a:endParaRPr lang="en-GB" dirty="0"/>
                    </a:p>
                  </a:txBody>
                  <a:tcPr/>
                </a:tc>
                <a:tc>
                  <a:txBody>
                    <a:bodyPr/>
                    <a:lstStyle/>
                    <a:p>
                      <a:r>
                        <a:rPr lang="en-GB" b="1" dirty="0" smtClean="0"/>
                        <a:t>Update CWIP with current year spend</a:t>
                      </a:r>
                      <a:endParaRPr lang="en-GB"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Asset received </a:t>
                      </a:r>
                      <a:r>
                        <a:rPr lang="en-GB" b="1" dirty="0" smtClean="0"/>
                        <a:t>already in</a:t>
                      </a:r>
                      <a:r>
                        <a:rPr lang="en-GB" dirty="0" smtClean="0"/>
                        <a:t> asset</a:t>
                      </a:r>
                      <a:r>
                        <a:rPr lang="en-GB" baseline="0" dirty="0" smtClean="0"/>
                        <a:t> register</a:t>
                      </a:r>
                      <a:endParaRPr lang="en-GB" dirty="0" smtClean="0"/>
                    </a:p>
                    <a:p>
                      <a:endParaRPr lang="en-GB" dirty="0"/>
                    </a:p>
                  </a:txBody>
                  <a:tcPr/>
                </a:tc>
                <a:tc>
                  <a:txBody>
                    <a:bodyPr/>
                    <a:lstStyle/>
                    <a:p>
                      <a:r>
                        <a:rPr lang="en-GB" dirty="0" smtClean="0"/>
                        <a:t>Asset</a:t>
                      </a:r>
                      <a:r>
                        <a:rPr lang="en-GB" baseline="0" dirty="0" smtClean="0"/>
                        <a:t> Register additions for the year</a:t>
                      </a:r>
                      <a:endParaRPr lang="en-GB" dirty="0"/>
                    </a:p>
                  </a:txBody>
                  <a:tcPr/>
                </a:tc>
              </a:tr>
            </a:tbl>
          </a:graphicData>
        </a:graphic>
      </p:graphicFrame>
      <p:sp>
        <p:nvSpPr>
          <p:cNvPr id="4" name="Slide Number Placeholder 3"/>
          <p:cNvSpPr>
            <a:spLocks noGrp="1"/>
          </p:cNvSpPr>
          <p:nvPr>
            <p:ph type="sldNum" sz="quarter" idx="12"/>
          </p:nvPr>
        </p:nvSpPr>
        <p:spPr/>
        <p:txBody>
          <a:bodyPr/>
          <a:lstStyle/>
          <a:p>
            <a:pPr>
              <a:defRPr/>
            </a:pPr>
            <a:fld id="{50D1C0B6-DD73-498D-A009-0717DEBEC109}" type="slidenum">
              <a:rPr lang="en-US" smtClean="0">
                <a:solidFill>
                  <a:srgbClr val="808080"/>
                </a:solidFill>
              </a:rPr>
              <a:pPr>
                <a:defRPr/>
              </a:pPr>
              <a:t>8</a:t>
            </a:fld>
            <a:endParaRPr lang="en-US" sz="1400" b="0" dirty="0">
              <a:solidFill>
                <a:srgbClr val="000000"/>
              </a:solidFill>
              <a:latin typeface="Arial"/>
            </a:endParaRPr>
          </a:p>
        </p:txBody>
      </p:sp>
    </p:spTree>
    <p:extLst>
      <p:ext uri="{BB962C8B-B14F-4D97-AF65-F5344CB8AC3E}">
        <p14:creationId xmlns:p14="http://schemas.microsoft.com/office/powerpoint/2010/main" val="37203156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Link: to CWIP Annexure 7</a:t>
            </a:r>
            <a:endParaRPr lang="en-GB"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912968487"/>
              </p:ext>
            </p:extLst>
          </p:nvPr>
        </p:nvGraphicFramePr>
        <p:xfrm>
          <a:off x="1" y="1052736"/>
          <a:ext cx="9144000" cy="5688633"/>
        </p:xfrm>
        <a:graphic>
          <a:graphicData uri="http://schemas.openxmlformats.org/drawingml/2006/table">
            <a:tbl>
              <a:tblPr firstRow="1" bandRow="1">
                <a:tableStyleId>{5C22544A-7EE6-4342-B048-85BDC9FD1C3A}</a:tableStyleId>
              </a:tblPr>
              <a:tblGrid>
                <a:gridCol w="1828800"/>
                <a:gridCol w="1828800"/>
                <a:gridCol w="1828800"/>
                <a:gridCol w="1828800"/>
                <a:gridCol w="1828800"/>
              </a:tblGrid>
              <a:tr h="929348">
                <a:tc>
                  <a:txBody>
                    <a:bodyPr/>
                    <a:lstStyle/>
                    <a:p>
                      <a:r>
                        <a:rPr lang="en-GB" dirty="0" smtClean="0">
                          <a:solidFill>
                            <a:schemeClr val="tx1"/>
                          </a:solidFill>
                        </a:rPr>
                        <a:t>Opening balance 1 Apr</a:t>
                      </a:r>
                      <a:endParaRPr lang="en-GB" dirty="0">
                        <a:solidFill>
                          <a:schemeClr val="tx1"/>
                        </a:solidFill>
                      </a:endParaRPr>
                    </a:p>
                  </a:txBody>
                  <a:tcPr/>
                </a:tc>
                <a:tc>
                  <a:txBody>
                    <a:bodyPr/>
                    <a:lstStyle/>
                    <a:p>
                      <a:r>
                        <a:rPr lang="en-GB" dirty="0" smtClean="0">
                          <a:solidFill>
                            <a:schemeClr val="tx1"/>
                          </a:solidFill>
                        </a:rPr>
                        <a:t>Add</a:t>
                      </a:r>
                      <a:endParaRPr lang="en-GB" dirty="0">
                        <a:solidFill>
                          <a:schemeClr val="tx1"/>
                        </a:solidFill>
                      </a:endParaRPr>
                    </a:p>
                  </a:txBody>
                  <a:tcPr/>
                </a:tc>
                <a:tc>
                  <a:txBody>
                    <a:bodyPr/>
                    <a:lstStyle/>
                    <a:p>
                      <a:r>
                        <a:rPr lang="en-GB" dirty="0" smtClean="0">
                          <a:solidFill>
                            <a:schemeClr val="tx1"/>
                          </a:solidFill>
                        </a:rPr>
                        <a:t>Less</a:t>
                      </a:r>
                      <a:endParaRPr lang="en-GB" dirty="0">
                        <a:solidFill>
                          <a:schemeClr val="tx1"/>
                        </a:solidFill>
                      </a:endParaRPr>
                    </a:p>
                  </a:txBody>
                  <a:tcPr/>
                </a:tc>
                <a:tc>
                  <a:txBody>
                    <a:bodyPr/>
                    <a:lstStyle/>
                    <a:p>
                      <a:r>
                        <a:rPr lang="en-GB" dirty="0" smtClean="0">
                          <a:solidFill>
                            <a:schemeClr val="tx1"/>
                          </a:solidFill>
                        </a:rPr>
                        <a:t>Less</a:t>
                      </a:r>
                      <a:endParaRPr lang="en-GB" dirty="0">
                        <a:solidFill>
                          <a:schemeClr val="tx1"/>
                        </a:solidFill>
                      </a:endParaRPr>
                    </a:p>
                  </a:txBody>
                  <a:tcPr/>
                </a:tc>
                <a:tc>
                  <a:txBody>
                    <a:bodyPr/>
                    <a:lstStyle/>
                    <a:p>
                      <a:r>
                        <a:rPr lang="en-GB" dirty="0" smtClean="0">
                          <a:solidFill>
                            <a:schemeClr val="tx1"/>
                          </a:solidFill>
                        </a:rPr>
                        <a:t>Closing</a:t>
                      </a:r>
                      <a:r>
                        <a:rPr lang="en-GB" baseline="0" dirty="0" smtClean="0">
                          <a:solidFill>
                            <a:schemeClr val="tx1"/>
                          </a:solidFill>
                        </a:rPr>
                        <a:t> balance 31 Mar</a:t>
                      </a:r>
                      <a:endParaRPr lang="en-GB" dirty="0">
                        <a:solidFill>
                          <a:schemeClr val="tx1"/>
                        </a:solidFill>
                      </a:endParaRPr>
                    </a:p>
                  </a:txBody>
                  <a:tcPr/>
                </a:tc>
              </a:tr>
              <a:tr h="1216120">
                <a:tc>
                  <a:txBody>
                    <a:bodyPr/>
                    <a:lstStyle/>
                    <a:p>
                      <a:r>
                        <a:rPr lang="en-GB" dirty="0" smtClean="0"/>
                        <a:t>Previous </a:t>
                      </a:r>
                      <a:r>
                        <a:rPr lang="en-GB" b="1" dirty="0" smtClean="0"/>
                        <a:t>cash</a:t>
                      </a:r>
                      <a:r>
                        <a:rPr lang="en-GB" dirty="0" smtClean="0"/>
                        <a:t> expenditure </a:t>
                      </a:r>
                      <a:r>
                        <a:rPr lang="en-GB" dirty="0" smtClean="0"/>
                        <a:t>on </a:t>
                      </a:r>
                      <a:r>
                        <a:rPr lang="en-GB" b="1" dirty="0" smtClean="0"/>
                        <a:t>open</a:t>
                      </a:r>
                      <a:r>
                        <a:rPr lang="en-GB" dirty="0" smtClean="0"/>
                        <a:t> capital projects </a:t>
                      </a:r>
                      <a:endParaRPr lang="en-GB" dirty="0"/>
                    </a:p>
                  </a:txBody>
                  <a:tcPr/>
                </a:tc>
                <a:tc>
                  <a:txBody>
                    <a:bodyPr/>
                    <a:lstStyle/>
                    <a:p>
                      <a:r>
                        <a:rPr lang="en-GB" dirty="0" smtClean="0"/>
                        <a:t>CWIP</a:t>
                      </a:r>
                      <a:r>
                        <a:rPr lang="en-GB" baseline="0" dirty="0" smtClean="0"/>
                        <a:t> deducted from ‘additions note’</a:t>
                      </a:r>
                      <a:endParaRPr lang="en-GB" dirty="0" smtClean="0"/>
                    </a:p>
                    <a:p>
                      <a:r>
                        <a:rPr lang="en-GB" dirty="0" smtClean="0"/>
                        <a:t> </a:t>
                      </a:r>
                      <a:endParaRPr lang="en-GB" dirty="0"/>
                    </a:p>
                  </a:txBody>
                  <a:tcPr/>
                </a:tc>
                <a:tc>
                  <a:txBody>
                    <a:bodyPr/>
                    <a:lstStyle/>
                    <a:p>
                      <a:r>
                        <a:rPr lang="en-GB" dirty="0" smtClean="0"/>
                        <a:t>Ready for use (full </a:t>
                      </a:r>
                      <a:r>
                        <a:rPr lang="en-GB" b="1" dirty="0" smtClean="0"/>
                        <a:t>cash </a:t>
                      </a:r>
                      <a:r>
                        <a:rPr lang="en-GB" dirty="0" smtClean="0"/>
                        <a:t>cost to date)</a:t>
                      </a:r>
                      <a:endParaRPr lang="en-GB" dirty="0"/>
                    </a:p>
                  </a:txBody>
                  <a:tcPr/>
                </a:tc>
                <a:tc>
                  <a:txBody>
                    <a:bodyPr/>
                    <a:lstStyle/>
                    <a:p>
                      <a:r>
                        <a:rPr lang="en-GB" dirty="0" smtClean="0"/>
                        <a:t>Projects terminated</a:t>
                      </a:r>
                      <a:endParaRPr lang="en-GB" dirty="0"/>
                    </a:p>
                  </a:txBody>
                  <a:tcPr/>
                </a:tc>
                <a:tc>
                  <a:txBody>
                    <a:bodyPr/>
                    <a:lstStyle/>
                    <a:p>
                      <a:r>
                        <a:rPr lang="en-GB" dirty="0" smtClean="0"/>
                        <a:t>Total </a:t>
                      </a:r>
                      <a:r>
                        <a:rPr lang="en-GB" b="1" dirty="0" smtClean="0"/>
                        <a:t>cash</a:t>
                      </a:r>
                      <a:r>
                        <a:rPr lang="en-GB" baseline="0" dirty="0" smtClean="0"/>
                        <a:t> expenditure on </a:t>
                      </a:r>
                      <a:r>
                        <a:rPr lang="en-GB" b="1" baseline="0" dirty="0" smtClean="0"/>
                        <a:t>open</a:t>
                      </a:r>
                      <a:r>
                        <a:rPr lang="en-GB" baseline="0" dirty="0" smtClean="0"/>
                        <a:t> capital projects</a:t>
                      </a:r>
                      <a:endParaRPr lang="en-GB" dirty="0"/>
                    </a:p>
                  </a:txBody>
                  <a:tcPr/>
                </a:tc>
              </a:tr>
              <a:tr h="1777406">
                <a:tc>
                  <a:txBody>
                    <a:bodyPr/>
                    <a:lstStyle/>
                    <a:p>
                      <a:r>
                        <a:rPr lang="en-GB" dirty="0" smtClean="0"/>
                        <a:t>Expectation to complete</a:t>
                      </a:r>
                      <a:endParaRPr lang="en-GB" dirty="0"/>
                    </a:p>
                  </a:txBody>
                  <a:tcPr/>
                </a:tc>
                <a:tc>
                  <a:txBody>
                    <a:bodyPr/>
                    <a:lstStyle/>
                    <a:p>
                      <a:r>
                        <a:rPr lang="en-GB" dirty="0" smtClean="0"/>
                        <a:t>Current year </a:t>
                      </a:r>
                      <a:r>
                        <a:rPr lang="en-GB" b="1" dirty="0" smtClean="0"/>
                        <a:t>cash</a:t>
                      </a:r>
                      <a:r>
                        <a:rPr lang="en-GB" baseline="0" dirty="0" smtClean="0"/>
                        <a:t> </a:t>
                      </a:r>
                      <a:r>
                        <a:rPr lang="en-GB" dirty="0" smtClean="0"/>
                        <a:t>expenditure on capital</a:t>
                      </a:r>
                      <a:r>
                        <a:rPr lang="en-GB" baseline="0" dirty="0" smtClean="0"/>
                        <a:t> projects</a:t>
                      </a:r>
                      <a:endParaRPr lang="en-GB" dirty="0"/>
                    </a:p>
                  </a:txBody>
                  <a:tcPr/>
                </a:tc>
                <a:tc>
                  <a:txBody>
                    <a:bodyPr/>
                    <a:lstStyle/>
                    <a:p>
                      <a:r>
                        <a:rPr lang="en-GB" b="0" dirty="0" smtClean="0"/>
                        <a:t>Take</a:t>
                      </a:r>
                      <a:r>
                        <a:rPr lang="en-GB" b="0" baseline="0" dirty="0" smtClean="0"/>
                        <a:t> to ‘Non-cash addition’ on ‘Additions note’</a:t>
                      </a:r>
                    </a:p>
                    <a:p>
                      <a:r>
                        <a:rPr lang="en-GB" b="0" baseline="0" dirty="0" smtClean="0"/>
                        <a:t>(not paid for in current year)</a:t>
                      </a:r>
                      <a:endParaRPr lang="en-GB" dirty="0"/>
                    </a:p>
                  </a:txBody>
                  <a:tcPr/>
                </a:tc>
                <a:tc>
                  <a:txBody>
                    <a:bodyPr/>
                    <a:lstStyle/>
                    <a:p>
                      <a:r>
                        <a:rPr lang="en-GB" dirty="0" smtClean="0"/>
                        <a:t>Projects stopped permanently/ indefinitely</a:t>
                      </a:r>
                      <a:endParaRPr lang="en-GB" dirty="0" smtClean="0"/>
                    </a:p>
                  </a:txBody>
                  <a:tcPr/>
                </a:tc>
                <a:tc>
                  <a:txBody>
                    <a:bodyPr/>
                    <a:lstStyle/>
                    <a:p>
                      <a:endParaRPr lang="en-GB" dirty="0"/>
                    </a:p>
                  </a:txBody>
                  <a:tcPr/>
                </a:tc>
              </a:tr>
              <a:tr h="17657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Already through PER in year incurred (only in CWIP register)</a:t>
                      </a:r>
                    </a:p>
                    <a:p>
                      <a:endParaRPr lang="en-GB" dirty="0"/>
                    </a:p>
                  </a:txBody>
                  <a:tcPr/>
                </a:tc>
                <a:tc>
                  <a:txBody>
                    <a:bodyPr/>
                    <a:lstStyle/>
                    <a:p>
                      <a:r>
                        <a:rPr lang="en-GB" dirty="0" smtClean="0"/>
                        <a:t>Update project cost with current year cash expenditure</a:t>
                      </a:r>
                      <a:endParaRPr lang="en-GB" dirty="0"/>
                    </a:p>
                  </a:txBody>
                  <a:tcPr/>
                </a:tc>
                <a:tc>
                  <a:txBody>
                    <a:bodyPr/>
                    <a:lstStyle/>
                    <a:p>
                      <a:r>
                        <a:rPr lang="en-GB" b="1" dirty="0" smtClean="0"/>
                        <a:t>Update </a:t>
                      </a:r>
                      <a:r>
                        <a:rPr lang="en-GB" b="1" dirty="0" smtClean="0"/>
                        <a:t>AR with ‘new asset’ created</a:t>
                      </a:r>
                      <a:endParaRPr lang="en-GB"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No Asset</a:t>
                      </a:r>
                      <a:r>
                        <a:rPr lang="en-GB" dirty="0" smtClean="0"/>
                        <a:t> will result – ‘register’ of terminated projects</a:t>
                      </a:r>
                      <a:endParaRPr lang="en-GB" dirty="0"/>
                    </a:p>
                  </a:txBody>
                  <a:tcPr/>
                </a:tc>
                <a:tc>
                  <a:txBody>
                    <a:bodyPr/>
                    <a:lstStyle/>
                    <a:p>
                      <a:r>
                        <a:rPr lang="en-GB" dirty="0" smtClean="0"/>
                        <a:t>‘Expectation’ of Asset to result in future (register of projects)</a:t>
                      </a:r>
                      <a:endParaRPr lang="en-GB" dirty="0"/>
                    </a:p>
                  </a:txBody>
                  <a:tcPr/>
                </a:tc>
              </a:tr>
            </a:tbl>
          </a:graphicData>
        </a:graphic>
      </p:graphicFrame>
      <p:sp>
        <p:nvSpPr>
          <p:cNvPr id="4" name="Slide Number Placeholder 3"/>
          <p:cNvSpPr>
            <a:spLocks noGrp="1"/>
          </p:cNvSpPr>
          <p:nvPr>
            <p:ph type="sldNum" sz="quarter" idx="12"/>
          </p:nvPr>
        </p:nvSpPr>
        <p:spPr/>
        <p:txBody>
          <a:bodyPr/>
          <a:lstStyle/>
          <a:p>
            <a:pPr>
              <a:defRPr/>
            </a:pPr>
            <a:fld id="{50D1C0B6-DD73-498D-A009-0717DEBEC109}" type="slidenum">
              <a:rPr lang="en-US" smtClean="0">
                <a:solidFill>
                  <a:srgbClr val="808080"/>
                </a:solidFill>
              </a:rPr>
              <a:pPr>
                <a:defRPr/>
              </a:pPr>
              <a:t>9</a:t>
            </a:fld>
            <a:endParaRPr lang="en-US" sz="1400" b="0" dirty="0">
              <a:solidFill>
                <a:srgbClr val="000000"/>
              </a:solidFill>
              <a:latin typeface="Arial"/>
            </a:endParaRPr>
          </a:p>
        </p:txBody>
      </p:sp>
    </p:spTree>
    <p:extLst>
      <p:ext uri="{BB962C8B-B14F-4D97-AF65-F5344CB8AC3E}">
        <p14:creationId xmlns:p14="http://schemas.microsoft.com/office/powerpoint/2010/main" val="1912877731"/>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Bold"/>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Bold"/>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8065B04DF6A0743B1DAE8D46F614228" ma:contentTypeVersion="6" ma:contentTypeDescription="Create a new document." ma:contentTypeScope="" ma:versionID="d91242c7a173d99dd43426bf330d943a">
  <xsd:schema xmlns:xsd="http://www.w3.org/2001/XMLSchema" xmlns:xs="http://www.w3.org/2001/XMLSchema" xmlns:p="http://schemas.microsoft.com/office/2006/metadata/properties" xmlns:ns2="a98127bf-6109-4958-a79f-e60a3113e2c3" xmlns:ns3="3e5b6d54-c5ee-4350-8039-c76fda178e64" targetNamespace="http://schemas.microsoft.com/office/2006/metadata/properties" ma:root="true" ma:fieldsID="95df34a2f56fd4c2251e44a50d8d4be2" ns2:_="" ns3:_="">
    <xsd:import namespace="a98127bf-6109-4958-a79f-e60a3113e2c3"/>
    <xsd:import namespace="3e5b6d54-c5ee-4350-8039-c76fda178e64"/>
    <xsd:element name="properties">
      <xsd:complexType>
        <xsd:sequence>
          <xsd:element name="documentManagement">
            <xsd:complexType>
              <xsd:all>
                <xsd:element ref="ns2:Business_x0020_Units"/>
                <xsd:element ref="ns3:Events" minOccurs="0"/>
                <xsd:element ref="ns2:Document_x0020_Typ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8127bf-6109-4958-a79f-e60a3113e2c3" elementFormDefault="qualified">
    <xsd:import namespace="http://schemas.microsoft.com/office/2006/documentManagement/types"/>
    <xsd:import namespace="http://schemas.microsoft.com/office/infopath/2007/PartnerControls"/>
    <xsd:element name="Business_x0020_Units" ma:index="2" ma:displayName="Business Units" ma:format="Dropdown" ma:internalName="Business_x0020_Units">
      <xsd:simpleType>
        <xsd:restriction base="dms:Choice">
          <xsd:enumeration value="Office of the Accountant-General"/>
          <xsd:enumeration value="Internal Audit Support"/>
          <xsd:enumeration value="Risk Management Support"/>
          <xsd:enumeration value="Technical Support Services"/>
          <xsd:enumeration value="Accounting Support and Reporting"/>
          <xsd:enumeration value="Capacity Building"/>
          <xsd:enumeration value="Specialised Audit Services"/>
          <xsd:enumeration value="Governance Monitoring and Enforcement"/>
          <xsd:enumeration value="MFMA Implementation"/>
        </xsd:restriction>
      </xsd:simpleType>
    </xsd:element>
    <xsd:element name="Document_x0020_Types" ma:index="4" nillable="true" ma:displayName="Document Types" ma:default="Presentations" ma:format="Dropdown" ma:internalName="Document_x0020_Types">
      <xsd:simpleType>
        <xsd:restriction base="dms:Choice">
          <xsd:enumeration value="Presentations"/>
          <xsd:enumeration value="Agenda"/>
          <xsd:enumeration value="Memo's"/>
          <xsd:enumeration value="Minutes"/>
          <xsd:enumeration value="Supporting Documentation"/>
          <xsd:enumeration value="Acts"/>
          <xsd:enumeration value="Templates"/>
          <xsd:enumeration value="Examples"/>
          <xsd:enumeration value="Downloads"/>
          <xsd:enumeration value="Other Topics"/>
          <xsd:enumeration value="Other"/>
        </xsd:restriction>
      </xsd:simpleType>
    </xsd:element>
  </xsd:schema>
  <xsd:schema xmlns:xsd="http://www.w3.org/2001/XMLSchema" xmlns:xs="http://www.w3.org/2001/XMLSchema" xmlns:dms="http://schemas.microsoft.com/office/2006/documentManagement/types" xmlns:pc="http://schemas.microsoft.com/office/infopath/2007/PartnerControls" targetNamespace="3e5b6d54-c5ee-4350-8039-c76fda178e64" elementFormDefault="qualified">
    <xsd:import namespace="http://schemas.microsoft.com/office/2006/documentManagement/types"/>
    <xsd:import namespace="http://schemas.microsoft.com/office/infopath/2007/PartnerControls"/>
    <xsd:element name="Events" ma:index="3" nillable="true" ma:displayName="Events" ma:list="cce59703-79cc-46cc-a9aa-0ebe653cd71a" ma:internalName="Events" ma:readOnly="false" ma:showField="Title" ma:web="a98127bf-6109-4958-a79f-e60a3113e2c3">
      <xsd:simpleType>
        <xsd:restriction base="dms:Lookup"/>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7"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Events xmlns="3e5b6d54-c5ee-4350-8039-c76fda178e64">21</Events>
    <Document_x0020_Types xmlns="a98127bf-6109-4958-a79f-e60a3113e2c3">Presentations</Document_x0020_Types>
    <Business_x0020_Units xmlns="a98127bf-6109-4958-a79f-e60a3113e2c3">Office of the Accountant-General</Business_x0020_Units>
  </documentManagement>
</p:properties>
</file>

<file path=customXml/itemProps1.xml><?xml version="1.0" encoding="utf-8"?>
<ds:datastoreItem xmlns:ds="http://schemas.openxmlformats.org/officeDocument/2006/customXml" ds:itemID="{897E9288-9964-4554-9673-E5FEA12F154A}"/>
</file>

<file path=customXml/itemProps2.xml><?xml version="1.0" encoding="utf-8"?>
<ds:datastoreItem xmlns:ds="http://schemas.openxmlformats.org/officeDocument/2006/customXml" ds:itemID="{E35B2AE2-ED44-4012-8B3F-54328220A83E}"/>
</file>

<file path=customXml/itemProps3.xml><?xml version="1.0" encoding="utf-8"?>
<ds:datastoreItem xmlns:ds="http://schemas.openxmlformats.org/officeDocument/2006/customXml" ds:itemID="{C0E547AB-5932-457F-9E85-D5552CBB4382}"/>
</file>

<file path=docProps/app.xml><?xml version="1.0" encoding="utf-8"?>
<Properties xmlns="http://schemas.openxmlformats.org/officeDocument/2006/extended-properties" xmlns:vt="http://schemas.openxmlformats.org/officeDocument/2006/docPropsVTypes">
  <Template>ITMac01 HD:Applications:Microsoft Office 2004:Templates:Presentations:Designs:Blank Presentation</Template>
  <TotalTime>33121</TotalTime>
  <Words>2548</Words>
  <Application>Microsoft Office PowerPoint</Application>
  <PresentationFormat>On-screen Show (4:3)</PresentationFormat>
  <Paragraphs>361</Paragraphs>
  <Slides>30</Slides>
  <Notes>30</Notes>
  <HiddenSlides>0</HiddenSlides>
  <MMClips>0</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Blank Presentation</vt:lpstr>
      <vt:lpstr>2_Blank Presentation</vt:lpstr>
      <vt:lpstr>MCS Roadshow IA &amp; CWIP - National</vt:lpstr>
      <vt:lpstr>Overview</vt:lpstr>
      <vt:lpstr>Reporting on immovable assets</vt:lpstr>
      <vt:lpstr>Reporting on immovable assets (cont.)</vt:lpstr>
      <vt:lpstr>Reporting (cont.) - Determining reporting</vt:lpstr>
      <vt:lpstr>Reporting (cont.) – what must be valued? </vt:lpstr>
      <vt:lpstr>CWIP – what should be accounted for?</vt:lpstr>
      <vt:lpstr>Link : Asset ‘Additions’ - note</vt:lpstr>
      <vt:lpstr>Link: to CWIP Annexure 7</vt:lpstr>
      <vt:lpstr>CWIP – what cost to be included</vt:lpstr>
      <vt:lpstr>CWIP – when to be excluded</vt:lpstr>
      <vt:lpstr>Reporting requirements ( para. 11.106)</vt:lpstr>
      <vt:lpstr>Reporting requirements ( para. 11.106)</vt:lpstr>
      <vt:lpstr>Reporting requirements ( para. 11.106)</vt:lpstr>
      <vt:lpstr>Requirements - Changes from prior year</vt:lpstr>
      <vt:lpstr>Requirements/ Changes (cont.) -Notes (Note 41.4) </vt:lpstr>
      <vt:lpstr>Changes - Notes (Note 41.4) (cont.) - payables</vt:lpstr>
      <vt:lpstr>Requirements - Annexure – analyse age </vt:lpstr>
      <vt:lpstr>Annexure - comparative</vt:lpstr>
      <vt:lpstr>Annexure – comparative (cont.)</vt:lpstr>
      <vt:lpstr>CWIP – reporting process and why</vt:lpstr>
      <vt:lpstr>CWIP – reporting process and why (cont.)</vt:lpstr>
      <vt:lpstr>CWIP – reporting process and why (cont.)</vt:lpstr>
      <vt:lpstr>CWIP – audit challenges &amp; implication</vt:lpstr>
      <vt:lpstr>CWIP – current audit (2017/18) &amp; implication</vt:lpstr>
      <vt:lpstr>CWIP – current audit (2017/18) &amp; implication</vt:lpstr>
      <vt:lpstr>CWIP – current audit (2017/18) &amp; implication</vt:lpstr>
      <vt:lpstr> Thank you</vt:lpstr>
      <vt:lpstr>Working papers (CWIP projects) </vt:lpstr>
      <vt:lpstr>Working papers (CWIP projects terminated) </vt:lpstr>
    </vt:vector>
  </TitlesOfParts>
  <Company>bronwen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SUMMURY OF THE BUGDGET PROCESS.</dc:title>
  <dc:creator>bronwen</dc:creator>
  <cp:lastModifiedBy>Hester Hermus</cp:lastModifiedBy>
  <cp:revision>780</cp:revision>
  <cp:lastPrinted>2018-02-09T15:51:06Z</cp:lastPrinted>
  <dcterms:created xsi:type="dcterms:W3CDTF">2010-05-24T08:09:56Z</dcterms:created>
  <dcterms:modified xsi:type="dcterms:W3CDTF">2018-02-11T17:07:33Z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0x01010028065B04DF6A0743B1DAE8D46F614228</vt:lpwstr>
  </property>
</Properties>
</file>