
<file path=[Content_Types].xml><?xml version="1.0" encoding="utf-8"?>
<Types xmlns="http://schemas.openxmlformats.org/package/2006/content-types">
  <Default Extension="bin" ContentType="application/vnd.openxmlformats-officedocument.oleObject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customXml/itemProps1.xml" ContentType="application/vnd.openxmlformats-officedocument.customXmlProperties+xml"/>
  <Default Extension="jpeg" ContentType="image/jpeg"/>
  <Default Extension="wmf" ContentType="image/x-wmf"/>
  <Default Extension="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xml" ContentType="application/xml"/>
  <Default Extension="docx" ContentType="application/vnd.openxmlformats-officedocument.wordprocessingml.documen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Default Extension="pptx" ContentType="application/vnd.openxmlformats-officedocument.presentationml.presentation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Default Extension="vml" ContentType="application/vnd.openxmlformats-officedocument.vmlDrawing"/>
  <Override PartName="/ppt/slideLayouts/slideLayout10.xml" ContentType="application/vnd.openxmlformats-officedocument.presentationml.slideLayout+xml"/>
  <Default Extension="jpg" ContentType="image/jpe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6" r:id="rId2"/>
    <p:sldId id="260" r:id="rId3"/>
    <p:sldId id="261" r:id="rId4"/>
    <p:sldId id="270" r:id="rId5"/>
    <p:sldId id="276" r:id="rId6"/>
    <p:sldId id="272" r:id="rId7"/>
    <p:sldId id="277" r:id="rId8"/>
    <p:sldId id="274" r:id="rId9"/>
    <p:sldId id="278" r:id="rId10"/>
    <p:sldId id="271" r:id="rId11"/>
    <p:sldId id="268" r:id="rId12"/>
  </p:sldIdLst>
  <p:sldSz cx="9144000" cy="6858000" type="screen4x3"/>
  <p:notesSz cx="6797675" cy="9926638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  <a:srgbClr val="0000FF"/>
    <a:srgbClr val="EB6529"/>
    <a:srgbClr val="CC6600"/>
    <a:srgbClr val="FF0000"/>
    <a:srgbClr val="008000"/>
    <a:srgbClr val="1BB740"/>
    <a:srgbClr val="DAEDEF"/>
    <a:srgbClr val="CCFFFF"/>
    <a:srgbClr val="FF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6195" autoAdjust="0"/>
    <p:restoredTop sz="94654" autoAdjust="0"/>
  </p:normalViewPr>
  <p:slideViewPr>
    <p:cSldViewPr>
      <p:cViewPr varScale="1">
        <p:scale>
          <a:sx n="60" d="100"/>
          <a:sy n="60" d="100"/>
        </p:scale>
        <p:origin x="1800" y="4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customXml" Target="../customXml/item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20" Type="http://schemas.openxmlformats.org/officeDocument/2006/relationships/customXml" Target="../customXml/item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customXml" Target="../customXml/item2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_rels/viewProps.xml.rels><?xml version="1.0" encoding="UTF-8" standalone="yes"?>
<Relationships xmlns="http://schemas.openxmlformats.org/package/2006/relationships"><Relationship Id="rId1" Type="http://schemas.openxmlformats.org/officeDocument/2006/relationships/slide" Target="slides/slide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5.wmf"/><Relationship Id="rId1" Type="http://schemas.openxmlformats.org/officeDocument/2006/relationships/image" Target="../media/image4.wmf"/><Relationship Id="rId4" Type="http://schemas.openxmlformats.org/officeDocument/2006/relationships/image" Target="../media/image7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image" Target="../media/image10.wmf"/><Relationship Id="rId1" Type="http://schemas.openxmlformats.org/officeDocument/2006/relationships/image" Target="../media/image9.wmf"/><Relationship Id="rId6" Type="http://schemas.openxmlformats.org/officeDocument/2006/relationships/image" Target="../media/image14.wmf"/><Relationship Id="rId5" Type="http://schemas.openxmlformats.org/officeDocument/2006/relationships/image" Target="../media/image13.wmf"/><Relationship Id="rId4" Type="http://schemas.openxmlformats.org/officeDocument/2006/relationships/image" Target="../media/image1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ZA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ADD8B4-F06A-4399-B2F9-2FFB34452565}" type="datetimeFigureOut">
              <a:rPr lang="en-ZA" smtClean="0"/>
              <a:t>2018-03-07</a:t>
            </a:fld>
            <a:endParaRPr lang="en-ZA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66813" y="1241425"/>
            <a:ext cx="4464050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ZA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Z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9A0A483-4D1B-4A79-8582-5DACDADC0D18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22132077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Z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A0A483-4D1B-4A79-8582-5DACDADC0D18}" type="slidenum">
              <a:rPr lang="en-ZA" smtClean="0"/>
              <a:t>1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8200720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Z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A0A483-4D1B-4A79-8582-5DACDADC0D18}" type="slidenum">
              <a:rPr lang="en-ZA" smtClean="0"/>
              <a:t>2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4496926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Z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>
                <a:solidFill>
                  <a:srgbClr val="E15415"/>
                </a:solidFill>
              </a:defRPr>
            </a:lvl1pPr>
          </a:lstStyle>
          <a:p>
            <a:pPr>
              <a:defRPr/>
            </a:pPr>
            <a:r>
              <a:rPr lang="en-US" smtClean="0"/>
              <a:t>Building a better life for all through an enabling and sustainable world class information and communication technologies environment.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7524D01-1AE4-4D37-9144-60BB9F385A7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>
                <a:solidFill>
                  <a:srgbClr val="E15415"/>
                </a:solidFill>
              </a:defRPr>
            </a:lvl1pPr>
          </a:lstStyle>
          <a:p>
            <a:pPr>
              <a:defRPr/>
            </a:pPr>
            <a:r>
              <a:rPr lang="en-US" smtClean="0"/>
              <a:t>Building a better life for all through an enabling and sustainable world class information and communication technologies environment.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EC24E7A-7641-4AC2-BAC7-280295D8C6B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74675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7467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>
                <a:solidFill>
                  <a:srgbClr val="E15415"/>
                </a:solidFill>
              </a:defRPr>
            </a:lvl1pPr>
          </a:lstStyle>
          <a:p>
            <a:pPr>
              <a:defRPr/>
            </a:pPr>
            <a:r>
              <a:rPr lang="en-US" smtClean="0"/>
              <a:t>Building a better life for all through an enabling and sustainable world class information and communication technologies environment.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DB8B379-2703-465C-AFA4-21AFDF7A3E4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AndClipArt" preserve="1">
  <p:cSld name="Title, Text and Clip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4475163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4211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/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/>
          </p:nvPr>
        </p:nvSpPr>
        <p:spPr>
          <a:xfrm>
            <a:off x="4648200" y="1600200"/>
            <a:ext cx="4038600" cy="4421188"/>
          </a:xfrm>
        </p:spPr>
        <p:txBody>
          <a:bodyPr/>
          <a:lstStyle/>
          <a:p>
            <a:pPr lvl="0"/>
            <a:endParaRPr lang="en-ZA" noProof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>
                <a:solidFill>
                  <a:srgbClr val="E15415"/>
                </a:solidFill>
              </a:defRPr>
            </a:lvl1pPr>
          </a:lstStyle>
          <a:p>
            <a:pPr>
              <a:defRPr/>
            </a:pPr>
            <a:r>
              <a:rPr lang="en-US" smtClean="0"/>
              <a:t>Building a better life for all through an enabling and sustainable world class information and communication technologies environment.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FF7A930C-9F51-4BB6-8DBB-EDAB0DE2C28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>
                <a:solidFill>
                  <a:srgbClr val="E15415"/>
                </a:solidFill>
              </a:defRPr>
            </a:lvl1pPr>
          </a:lstStyle>
          <a:p>
            <a:pPr>
              <a:defRPr/>
            </a:pPr>
            <a:r>
              <a:rPr lang="en-US" smtClean="0"/>
              <a:t>Building a better life for all through an enabling and sustainable world class information and communication technologies environment.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D44A426-DFCB-4D22-8628-9A98DE19880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>
                <a:solidFill>
                  <a:srgbClr val="E15415"/>
                </a:solidFill>
              </a:defRPr>
            </a:lvl1pPr>
          </a:lstStyle>
          <a:p>
            <a:pPr>
              <a:defRPr/>
            </a:pPr>
            <a:r>
              <a:rPr lang="en-US" smtClean="0"/>
              <a:t>Building a better life for all through an enabling and sustainable world class information and communication technologies environment.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1310D1B-3A25-4AB5-BBA7-8FF8B7239A1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4211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4211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>
                <a:solidFill>
                  <a:srgbClr val="E15415"/>
                </a:solidFill>
              </a:defRPr>
            </a:lvl1pPr>
          </a:lstStyle>
          <a:p>
            <a:pPr>
              <a:defRPr/>
            </a:pPr>
            <a:r>
              <a:rPr lang="en-US" smtClean="0"/>
              <a:t>Building a better life for all through an enabling and sustainable world class information and communication technologies environment.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A121AFD-2AA0-4253-BE75-42DD9A9B65B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>
                <a:solidFill>
                  <a:srgbClr val="E15415"/>
                </a:solidFill>
              </a:defRPr>
            </a:lvl1pPr>
          </a:lstStyle>
          <a:p>
            <a:pPr>
              <a:defRPr/>
            </a:pPr>
            <a:r>
              <a:rPr lang="en-US" smtClean="0"/>
              <a:t>Building a better life for all through an enabling and sustainable world class information and communication technologies environment.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C9176EB-7C4C-480E-9F48-FF9FCB2C86F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>
                <a:solidFill>
                  <a:srgbClr val="E15415"/>
                </a:solidFill>
              </a:defRPr>
            </a:lvl1pPr>
          </a:lstStyle>
          <a:p>
            <a:pPr>
              <a:defRPr/>
            </a:pPr>
            <a:r>
              <a:rPr lang="en-US" smtClean="0"/>
              <a:t>Building a better life for all through an enabling and sustainable world class information and communication technologies environment.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24897F3-50A6-4180-A788-158029C75BB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>
                <a:solidFill>
                  <a:srgbClr val="E15415"/>
                </a:solidFill>
              </a:defRPr>
            </a:lvl1pPr>
          </a:lstStyle>
          <a:p>
            <a:pPr>
              <a:defRPr/>
            </a:pPr>
            <a:r>
              <a:rPr lang="en-US" smtClean="0"/>
              <a:t>Building a better life for all through an enabling and sustainable world class information and communication technologies environment.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8C910BE-9E39-405E-B6AD-E908957B785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>
                <a:solidFill>
                  <a:srgbClr val="E15415"/>
                </a:solidFill>
              </a:defRPr>
            </a:lvl1pPr>
          </a:lstStyle>
          <a:p>
            <a:pPr>
              <a:defRPr/>
            </a:pPr>
            <a:r>
              <a:rPr lang="en-US" smtClean="0"/>
              <a:t>Building a better life for all through an enabling and sustainable world class information and communication technologies environment.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6F45D79-EE7F-43F1-A620-17187EB0827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ZA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>
                <a:solidFill>
                  <a:srgbClr val="E15415"/>
                </a:solidFill>
              </a:defRPr>
            </a:lvl1pPr>
          </a:lstStyle>
          <a:p>
            <a:pPr>
              <a:defRPr/>
            </a:pPr>
            <a:r>
              <a:rPr lang="en-US" smtClean="0"/>
              <a:t>Building a better life for all through an enabling and sustainable world class information and communication technologies environment.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B8A749A-B9D9-42D5-A4CB-EAA5E237F18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4475163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421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 Third level</a:t>
            </a:r>
          </a:p>
          <a:p>
            <a:pPr lvl="3"/>
            <a:endParaRPr 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101917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254250" y="6426200"/>
            <a:ext cx="4679950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200" b="0" smtClean="0">
                <a:solidFill>
                  <a:srgbClr val="E15415"/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en-US" smtClean="0"/>
              <a:t>Building a better life for all through an enabling and sustainable world class information and communication technologies environment.</a:t>
            </a: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92950" y="6245225"/>
            <a:ext cx="159385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 smtClean="0"/>
            </a:lvl1pPr>
          </a:lstStyle>
          <a:p>
            <a:pPr>
              <a:defRPr/>
            </a:pPr>
            <a:fld id="{C76E20B3-BAA3-4D1A-8F42-3DC6E5335D8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pic>
        <p:nvPicPr>
          <p:cNvPr id="1031" name="Picture 7" descr="DoC Corporate ID"/>
          <p:cNvPicPr>
            <a:picLocks noChangeAspect="1" noChangeArrowheads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5943600" y="0"/>
            <a:ext cx="3149600" cy="1025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</p:sldLayoutIdLst>
  <p:hf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996633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996633"/>
          </a:solidFill>
          <a:latin typeface="Bookman Old Style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996633"/>
          </a:solidFill>
          <a:latin typeface="Bookman Old Style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996633"/>
          </a:solidFill>
          <a:latin typeface="Bookman Old Style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996633"/>
          </a:solidFill>
          <a:latin typeface="Bookman Old Style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2800" b="1">
          <a:solidFill>
            <a:srgbClr val="996633"/>
          </a:solidFill>
          <a:latin typeface="Bookman Old Style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2800" b="1">
          <a:solidFill>
            <a:srgbClr val="996633"/>
          </a:solidFill>
          <a:latin typeface="Bookman Old Style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2800" b="1">
          <a:solidFill>
            <a:srgbClr val="996633"/>
          </a:solidFill>
          <a:latin typeface="Bookman Old Style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2800" b="1">
          <a:solidFill>
            <a:srgbClr val="996633"/>
          </a:solidFill>
          <a:latin typeface="Bookman Old Style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)"/>
        <a:defRPr sz="2400">
          <a:solidFill>
            <a:srgbClr val="006600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)"/>
        <a:defRPr sz="2400">
          <a:solidFill>
            <a:srgbClr val="006600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)"/>
        <a:defRPr sz="2000">
          <a:solidFill>
            <a:srgbClr val="006600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rgbClr val="006600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wmf"/><Relationship Id="rId3" Type="http://schemas.openxmlformats.org/officeDocument/2006/relationships/image" Target="../media/image2.jpeg"/><Relationship Id="rId7" Type="http://schemas.openxmlformats.org/officeDocument/2006/relationships/package" Target="../embeddings/Microsoft_Word_Document2.docx"/><Relationship Id="rId12" Type="http://schemas.openxmlformats.org/officeDocument/2006/relationships/image" Target="../media/image7.wmf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4.wmf"/><Relationship Id="rId11" Type="http://schemas.openxmlformats.org/officeDocument/2006/relationships/package" Target="../embeddings/Microsoft_Word_Document4.docx"/><Relationship Id="rId5" Type="http://schemas.openxmlformats.org/officeDocument/2006/relationships/package" Target="../embeddings/Microsoft_Word_Document1.docx"/><Relationship Id="rId10" Type="http://schemas.openxmlformats.org/officeDocument/2006/relationships/image" Target="../media/image6.wmf"/><Relationship Id="rId4" Type="http://schemas.openxmlformats.org/officeDocument/2006/relationships/image" Target="../media/image3.jpg"/><Relationship Id="rId9" Type="http://schemas.openxmlformats.org/officeDocument/2006/relationships/package" Target="../embeddings/Microsoft_PowerPoint_Presentation3.pptx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8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wmf"/><Relationship Id="rId13" Type="http://schemas.openxmlformats.org/officeDocument/2006/relationships/package" Target="../embeddings/Microsoft_PowerPoint_Presentation7.pptx"/><Relationship Id="rId3" Type="http://schemas.openxmlformats.org/officeDocument/2006/relationships/image" Target="../media/image2.jpeg"/><Relationship Id="rId7" Type="http://schemas.openxmlformats.org/officeDocument/2006/relationships/oleObject" Target="../embeddings/oleObject1.bin"/><Relationship Id="rId12" Type="http://schemas.openxmlformats.org/officeDocument/2006/relationships/image" Target="../media/image12.wmf"/><Relationship Id="rId2" Type="http://schemas.openxmlformats.org/officeDocument/2006/relationships/slideLayout" Target="../slideLayouts/slideLayout12.xml"/><Relationship Id="rId16" Type="http://schemas.openxmlformats.org/officeDocument/2006/relationships/image" Target="../media/image14.wmf"/><Relationship Id="rId1" Type="http://schemas.openxmlformats.org/officeDocument/2006/relationships/vmlDrawing" Target="../drawings/vmlDrawing2.vml"/><Relationship Id="rId6" Type="http://schemas.openxmlformats.org/officeDocument/2006/relationships/image" Target="../media/image9.wmf"/><Relationship Id="rId11" Type="http://schemas.openxmlformats.org/officeDocument/2006/relationships/package" Target="../embeddings/Microsoft_PowerPoint_Presentation6.pptx"/><Relationship Id="rId5" Type="http://schemas.openxmlformats.org/officeDocument/2006/relationships/package" Target="../embeddings/Microsoft_PowerPoint_Presentation5.pptx"/><Relationship Id="rId15" Type="http://schemas.openxmlformats.org/officeDocument/2006/relationships/oleObject" Target="../embeddings/oleObject3.bin"/><Relationship Id="rId10" Type="http://schemas.openxmlformats.org/officeDocument/2006/relationships/image" Target="../media/image11.wmf"/><Relationship Id="rId4" Type="http://schemas.openxmlformats.org/officeDocument/2006/relationships/image" Target="../media/image3.jpg"/><Relationship Id="rId9" Type="http://schemas.openxmlformats.org/officeDocument/2006/relationships/oleObject" Target="../embeddings/oleObject2.bin"/><Relationship Id="rId14" Type="http://schemas.openxmlformats.org/officeDocument/2006/relationships/image" Target="../media/image13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59532" y="2938153"/>
            <a:ext cx="8424936" cy="2422525"/>
          </a:xfrm>
        </p:spPr>
        <p:txBody>
          <a:bodyPr/>
          <a:lstStyle/>
          <a:p>
            <a:pPr eaLnBrk="1" hangingPunct="1"/>
            <a:r>
              <a:rPr lang="en-US" sz="2500" b="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br>
              <a:rPr lang="en-US" sz="2500" b="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3500" dirty="0" smtClean="0">
                <a:solidFill>
                  <a:srgbClr val="EF471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rial" pitchFamily="34" charset="0"/>
              </a:rPr>
              <a:t>EFFECTIVE RISK MANAGEMENT REPORTING</a:t>
            </a:r>
            <a:br>
              <a:rPr lang="en-US" sz="3500" dirty="0" smtClean="0">
                <a:solidFill>
                  <a:srgbClr val="EF471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rial" pitchFamily="34" charset="0"/>
              </a:rPr>
            </a:br>
            <a:r>
              <a:rPr lang="en-US" sz="3500" dirty="0" smtClean="0">
                <a:solidFill>
                  <a:srgbClr val="EF471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rial" pitchFamily="34" charset="0"/>
              </a:rPr>
              <a:t/>
            </a:r>
            <a:br>
              <a:rPr lang="en-US" sz="3500" dirty="0" smtClean="0">
                <a:solidFill>
                  <a:srgbClr val="EF471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rial" pitchFamily="34" charset="0"/>
              </a:rPr>
            </a:br>
            <a:r>
              <a:rPr lang="en-US" sz="3500" i="1" dirty="0" smtClean="0">
                <a:solidFill>
                  <a:srgbClr val="EF471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rial" pitchFamily="34" charset="0"/>
              </a:rPr>
              <a:t>(Public Sector Risk Management Forum)</a:t>
            </a:r>
            <a:r>
              <a:rPr lang="en-US" sz="3500" dirty="0" smtClean="0">
                <a:solidFill>
                  <a:srgbClr val="EF471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rial" pitchFamily="34" charset="0"/>
              </a:rPr>
              <a:t/>
            </a:r>
            <a:br>
              <a:rPr lang="en-US" sz="3500" dirty="0" smtClean="0">
                <a:solidFill>
                  <a:srgbClr val="EF471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rial" pitchFamily="34" charset="0"/>
              </a:rPr>
            </a:br>
            <a:r>
              <a:rPr lang="en-US" sz="3500" dirty="0" smtClean="0">
                <a:solidFill>
                  <a:srgbClr val="EF471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rial" pitchFamily="34" charset="0"/>
              </a:rPr>
              <a:t/>
            </a:r>
            <a:br>
              <a:rPr lang="en-US" sz="3500" dirty="0" smtClean="0">
                <a:solidFill>
                  <a:srgbClr val="EF471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rial" pitchFamily="34" charset="0"/>
              </a:rPr>
            </a:br>
            <a:r>
              <a:rPr lang="en-US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Mr S Mongala</a:t>
            </a:r>
            <a:r>
              <a:rPr lang="en-US" dirty="0" smtClean="0">
                <a:solidFill>
                  <a:srgbClr val="EF471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en-US" dirty="0" smtClean="0">
                <a:solidFill>
                  <a:srgbClr val="EF471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en-US" dirty="0" smtClean="0">
                <a:solidFill>
                  <a:srgbClr val="EF471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CRO: Department of Telecommunications &amp; Postal Services</a:t>
            </a:r>
            <a:br>
              <a:rPr lang="en-US" dirty="0" smtClean="0">
                <a:solidFill>
                  <a:srgbClr val="EF471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en-US" sz="1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8 </a:t>
            </a:r>
            <a:r>
              <a:rPr lang="en-US" sz="1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march 2018</a:t>
            </a:r>
            <a:r>
              <a:rPr lang="en-US" sz="21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21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en-US" sz="2100" dirty="0" smtClean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0" y="6572272"/>
            <a:ext cx="9144000" cy="285728"/>
          </a:xfrm>
          <a:solidFill>
            <a:srgbClr val="EF4718"/>
          </a:solidFill>
          <a:ln>
            <a:noFill/>
          </a:ln>
        </p:spPr>
        <p:txBody>
          <a:bodyPr/>
          <a:lstStyle/>
          <a:p>
            <a:pPr>
              <a:spcBef>
                <a:spcPts val="600"/>
              </a:spcBef>
              <a:defRPr/>
            </a:pPr>
            <a:r>
              <a:rPr lang="en-US" sz="11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Building a better life for all through an enabling and sustainable world class information and communication technologies environment.</a:t>
            </a:r>
            <a:endParaRPr lang="en-US" sz="11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8" name="Straight Connector 7"/>
          <p:cNvCxnSpPr/>
          <p:nvPr/>
        </p:nvCxnSpPr>
        <p:spPr bwMode="auto">
          <a:xfrm>
            <a:off x="0" y="1142984"/>
            <a:ext cx="9144000" cy="1588"/>
          </a:xfrm>
          <a:prstGeom prst="line">
            <a:avLst/>
          </a:prstGeom>
          <a:ln>
            <a:solidFill>
              <a:srgbClr val="EF4718"/>
            </a:solidFill>
            <a:headEnd type="none" w="med" len="med"/>
            <a:tailEnd type="none" w="med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pic>
        <p:nvPicPr>
          <p:cNvPr id="7" name="Picture 6" descr="approved-log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9512" y="116632"/>
            <a:ext cx="2771800" cy="931418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3225" y="146350"/>
            <a:ext cx="901700" cy="901700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7452320" y="6572051"/>
            <a:ext cx="1593850" cy="476250"/>
          </a:xfrm>
        </p:spPr>
        <p:txBody>
          <a:bodyPr/>
          <a:lstStyle/>
          <a:p>
            <a:pPr>
              <a:defRPr/>
            </a:pPr>
            <a:fld id="{77524D01-1AE4-4D37-9144-60BB9F385A78}" type="slidenum">
              <a:rPr lang="en-US" b="1" smtClean="0">
                <a:solidFill>
                  <a:schemeClr val="bg1"/>
                </a:solidFill>
              </a:rPr>
              <a:pPr>
                <a:defRPr/>
              </a:pPr>
              <a:t>1</a:t>
            </a:fld>
            <a:endParaRPr lang="en-US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0" y="6572272"/>
            <a:ext cx="9144000" cy="285728"/>
          </a:xfrm>
          <a:solidFill>
            <a:srgbClr val="EF4718"/>
          </a:solidFill>
          <a:ln>
            <a:noFill/>
          </a:ln>
        </p:spPr>
        <p:txBody>
          <a:bodyPr/>
          <a:lstStyle/>
          <a:p>
            <a:pPr>
              <a:spcBef>
                <a:spcPts val="600"/>
              </a:spcBef>
              <a:defRPr/>
            </a:pPr>
            <a:r>
              <a:rPr lang="en-US" sz="11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Building a better life for all through an enabling and sustainable world class information and communication technologies environment.</a:t>
            </a:r>
          </a:p>
        </p:txBody>
      </p:sp>
      <p:sp>
        <p:nvSpPr>
          <p:cNvPr id="15363" name="Text Box 2"/>
          <p:cNvSpPr txBox="1">
            <a:spLocks noChangeArrowheads="1"/>
          </p:cNvSpPr>
          <p:nvPr/>
        </p:nvSpPr>
        <p:spPr bwMode="auto">
          <a:xfrm>
            <a:off x="2979999" y="582341"/>
            <a:ext cx="9144000" cy="6469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2075" tIns="46038" rIns="92075" bIns="46038">
            <a:spAutoFit/>
          </a:bodyPr>
          <a:lstStyle/>
          <a:p>
            <a:pPr eaLnBrk="0" hangingPunct="0">
              <a:spcBef>
                <a:spcPct val="50000"/>
              </a:spcBef>
              <a:buClr>
                <a:schemeClr val="tx2"/>
              </a:buClr>
            </a:pPr>
            <a:r>
              <a:rPr lang="en-ZA" sz="36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2</a:t>
            </a:r>
            <a:r>
              <a:rPr lang="en-ZA" sz="3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.  REC REPORTING</a:t>
            </a:r>
            <a:endParaRPr lang="en-GB" sz="36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5364" name="Text Box 3"/>
          <p:cNvSpPr txBox="1">
            <a:spLocks noChangeArrowheads="1"/>
          </p:cNvSpPr>
          <p:nvPr/>
        </p:nvSpPr>
        <p:spPr bwMode="auto">
          <a:xfrm>
            <a:off x="0" y="1239269"/>
            <a:ext cx="9144000" cy="53128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2075" tIns="46038" rIns="92075" bIns="46038">
            <a:spAutoFit/>
          </a:bodyPr>
          <a:lstStyle/>
          <a:p>
            <a:pPr marL="457200" indent="-457200">
              <a:spcBef>
                <a:spcPct val="20000"/>
              </a:spcBef>
              <a:buFont typeface="+mj-lt"/>
              <a:buAutoNum type="alphaLcParenR" startAt="2"/>
            </a:pPr>
            <a:r>
              <a:rPr lang="en-US" sz="2000" i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Challenges or Lessons Learned</a:t>
            </a:r>
          </a:p>
          <a:p>
            <a:pPr marL="625475" lvl="1" indent="-168275">
              <a:lnSpc>
                <a:spcPct val="20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sz="1900" u="sng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Manual System </a:t>
            </a:r>
            <a:r>
              <a:rPr lang="en-US" sz="1900" dirty="0" smtClean="0">
                <a:latin typeface="Arial" pitchFamily="34" charset="0"/>
                <a:cs typeface="Arial" pitchFamily="34" charset="0"/>
              </a:rPr>
              <a:t>– limitations, duplications, possible errors, etc.</a:t>
            </a:r>
          </a:p>
          <a:p>
            <a:pPr marL="625475" lvl="1" indent="-168275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sz="1900" dirty="0" smtClean="0">
                <a:latin typeface="Arial" pitchFamily="34" charset="0"/>
                <a:cs typeface="Arial" pitchFamily="34" charset="0"/>
              </a:rPr>
              <a:t>Availability + attendance by </a:t>
            </a:r>
            <a:r>
              <a:rPr lang="en-US" sz="1900" dirty="0" smtClean="0">
                <a:solidFill>
                  <a:srgbClr val="CC6600"/>
                </a:solidFill>
                <a:latin typeface="Arial" pitchFamily="34" charset="0"/>
                <a:cs typeface="Arial" pitchFamily="34" charset="0"/>
              </a:rPr>
              <a:t>Risk Owners</a:t>
            </a:r>
            <a:r>
              <a:rPr lang="en-US" sz="1900" dirty="0" smtClean="0">
                <a:latin typeface="Arial" pitchFamily="34" charset="0"/>
                <a:cs typeface="Arial" pitchFamily="34" charset="0"/>
              </a:rPr>
              <a:t> and </a:t>
            </a:r>
            <a:r>
              <a:rPr lang="en-US" sz="19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Accounting Officer</a:t>
            </a:r>
          </a:p>
          <a:p>
            <a:pPr marL="625475" lvl="1" indent="-168275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sz="19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No proper risk library</a:t>
            </a:r>
            <a:r>
              <a:rPr lang="en-US" sz="1900" dirty="0" smtClean="0">
                <a:latin typeface="Arial" pitchFamily="34" charset="0"/>
                <a:cs typeface="Arial" pitchFamily="34" charset="0"/>
              </a:rPr>
              <a:t> (we just hide obsolete &amp; unhide relevant risks)</a:t>
            </a:r>
          </a:p>
          <a:p>
            <a:pPr marL="625475" lvl="1" indent="-168275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sz="1900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Meeting clashes </a:t>
            </a:r>
            <a:r>
              <a:rPr lang="en-US" sz="1900" dirty="0" smtClean="0">
                <a:latin typeface="Arial" pitchFamily="34" charset="0"/>
                <a:cs typeface="Arial" pitchFamily="34" charset="0"/>
              </a:rPr>
              <a:t>– rare unavoidable circumstances (e.g. urgent Minister meetings)</a:t>
            </a:r>
          </a:p>
          <a:p>
            <a:pPr marL="639763" lvl="1" indent="-182563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sz="1900" dirty="0" smtClean="0">
                <a:solidFill>
                  <a:srgbClr val="EB6529"/>
                </a:solidFill>
                <a:latin typeface="Arial" pitchFamily="34" charset="0"/>
                <a:cs typeface="Arial" pitchFamily="34" charset="0"/>
              </a:rPr>
              <a:t>Inadequate resources</a:t>
            </a:r>
            <a:r>
              <a:rPr lang="en-US" sz="1900" dirty="0" smtClean="0">
                <a:latin typeface="Arial" pitchFamily="34" charset="0"/>
                <a:cs typeface="Arial" pitchFamily="34" charset="0"/>
              </a:rPr>
              <a:t> (HR + Financial) – particularly for risk mitigations</a:t>
            </a:r>
          </a:p>
          <a:p>
            <a:pPr marL="639763" lvl="1" indent="-182563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sz="1900" dirty="0" smtClean="0">
                <a:latin typeface="Arial" pitchFamily="34" charset="0"/>
                <a:cs typeface="Arial" pitchFamily="34" charset="0"/>
              </a:rPr>
              <a:t>Alignment with AC meetings (AC meeting schedule delayed or amended)</a:t>
            </a:r>
          </a:p>
          <a:p>
            <a:pPr marL="639763" lvl="1" indent="-182563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sz="1900" dirty="0" smtClean="0">
                <a:latin typeface="Arial" pitchFamily="34" charset="0"/>
                <a:cs typeface="Arial" pitchFamily="34" charset="0"/>
              </a:rPr>
              <a:t>Alignment with Other </a:t>
            </a:r>
            <a:r>
              <a:rPr lang="en-US" sz="1900" dirty="0" err="1" smtClean="0">
                <a:latin typeface="Arial" pitchFamily="34" charset="0"/>
                <a:cs typeface="Arial" pitchFamily="34" charset="0"/>
              </a:rPr>
              <a:t>Gov</a:t>
            </a:r>
            <a:r>
              <a:rPr lang="en-US" sz="1900" dirty="0" smtClean="0">
                <a:latin typeface="Arial" pitchFamily="34" charset="0"/>
                <a:cs typeface="Arial" pitchFamily="34" charset="0"/>
              </a:rPr>
              <a:t> Structures (</a:t>
            </a:r>
            <a:r>
              <a:rPr lang="en-US" sz="1900" dirty="0" err="1" smtClean="0">
                <a:latin typeface="Arial" pitchFamily="34" charset="0"/>
                <a:cs typeface="Arial" pitchFamily="34" charset="0"/>
              </a:rPr>
              <a:t>Parlia</a:t>
            </a:r>
            <a:r>
              <a:rPr lang="en-US" sz="1900" dirty="0" smtClean="0">
                <a:latin typeface="Arial" pitchFamily="34" charset="0"/>
                <a:cs typeface="Arial" pitchFamily="34" charset="0"/>
              </a:rPr>
              <a:t> Schedule = Calendar Year (31/12) Vs DTPS Fin </a:t>
            </a:r>
            <a:r>
              <a:rPr lang="en-US" sz="1900" dirty="0" err="1" smtClean="0">
                <a:latin typeface="Arial" pitchFamily="34" charset="0"/>
                <a:cs typeface="Arial" pitchFamily="34" charset="0"/>
              </a:rPr>
              <a:t>Yr</a:t>
            </a:r>
            <a:r>
              <a:rPr lang="en-US" sz="1900" dirty="0" smtClean="0">
                <a:latin typeface="Arial" pitchFamily="34" charset="0"/>
                <a:cs typeface="Arial" pitchFamily="34" charset="0"/>
              </a:rPr>
              <a:t> (31/03), Meeting schedules delayed or amended)</a:t>
            </a:r>
          </a:p>
          <a:p>
            <a:pPr marL="639763" lvl="1" indent="-182563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sz="19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Some Long Outstanding Matters </a:t>
            </a:r>
            <a:r>
              <a:rPr lang="en-US" sz="1900" dirty="0" smtClean="0">
                <a:latin typeface="Arial" pitchFamily="34" charset="0"/>
                <a:cs typeface="Arial" pitchFamily="34" charset="0"/>
              </a:rPr>
              <a:t>– since 2014 (Executive + management + resource constraints)</a:t>
            </a:r>
          </a:p>
          <a:p>
            <a:pPr marL="639763" lvl="1" indent="-182563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sz="19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Few Risks not reduced to acceptable level </a:t>
            </a:r>
            <a:r>
              <a:rPr lang="en-US" sz="1900" dirty="0" smtClean="0">
                <a:latin typeface="Arial" pitchFamily="34" charset="0"/>
                <a:cs typeface="Arial" pitchFamily="34" charset="0"/>
              </a:rPr>
              <a:t>(political decisions / lack thereof, executive decisions / lack thereof, most outside DTPS control)</a:t>
            </a:r>
          </a:p>
        </p:txBody>
      </p:sp>
      <p:cxnSp>
        <p:nvCxnSpPr>
          <p:cNvPr id="7" name="Straight Connector 6"/>
          <p:cNvCxnSpPr/>
          <p:nvPr/>
        </p:nvCxnSpPr>
        <p:spPr bwMode="auto">
          <a:xfrm>
            <a:off x="0" y="1142984"/>
            <a:ext cx="9144000" cy="1588"/>
          </a:xfrm>
          <a:prstGeom prst="line">
            <a:avLst/>
          </a:prstGeom>
          <a:ln>
            <a:solidFill>
              <a:srgbClr val="EF4718"/>
            </a:solidFill>
            <a:headEnd type="none" w="med" len="med"/>
            <a:tailEnd type="none" w="med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pic>
        <p:nvPicPr>
          <p:cNvPr id="8" name="Picture 7" descr="approved-logo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512" y="116632"/>
            <a:ext cx="2771800" cy="931418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3225" y="146350"/>
            <a:ext cx="901700" cy="901700"/>
          </a:xfrm>
          <a:prstGeom prst="rect">
            <a:avLst/>
          </a:prstGeo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7452320" y="6572272"/>
            <a:ext cx="1593850" cy="476250"/>
          </a:xfrm>
        </p:spPr>
        <p:txBody>
          <a:bodyPr/>
          <a:lstStyle/>
          <a:p>
            <a:pPr>
              <a:defRPr/>
            </a:pPr>
            <a:fld id="{FF7A930C-9F51-4BB6-8DBB-EDAB0DE2C28C}" type="slidenum">
              <a:rPr lang="en-US" b="1" smtClean="0">
                <a:solidFill>
                  <a:schemeClr val="bg1"/>
                </a:solidFill>
              </a:rPr>
              <a:pPr>
                <a:defRPr/>
              </a:pPr>
              <a:t>10</a:t>
            </a:fld>
            <a:endParaRPr lang="en-US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9026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074" y="1387599"/>
            <a:ext cx="7718349" cy="5097701"/>
          </a:xfrm>
          <a:prstGeom prst="rect">
            <a:avLst/>
          </a:prstGeom>
        </p:spPr>
      </p:pic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0" y="6572272"/>
            <a:ext cx="9144000" cy="285728"/>
          </a:xfrm>
          <a:solidFill>
            <a:srgbClr val="EF4718"/>
          </a:solidFill>
          <a:ln>
            <a:noFill/>
          </a:ln>
        </p:spPr>
        <p:txBody>
          <a:bodyPr/>
          <a:lstStyle/>
          <a:p>
            <a:pPr>
              <a:spcBef>
                <a:spcPts val="600"/>
              </a:spcBef>
              <a:defRPr/>
            </a:pPr>
            <a:r>
              <a:rPr lang="en-US" sz="11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Building a better life for all through an enabling and sustainable world class information and communication technologies environment.</a:t>
            </a:r>
          </a:p>
        </p:txBody>
      </p:sp>
      <p:sp>
        <p:nvSpPr>
          <p:cNvPr id="15364" name="Text Box 3"/>
          <p:cNvSpPr txBox="1">
            <a:spLocks noChangeArrowheads="1"/>
          </p:cNvSpPr>
          <p:nvPr/>
        </p:nvSpPr>
        <p:spPr bwMode="auto">
          <a:xfrm>
            <a:off x="266700" y="1080450"/>
            <a:ext cx="8610600" cy="53128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pPr algn="ctr">
              <a:spcBef>
                <a:spcPct val="20000"/>
              </a:spcBef>
              <a:tabLst>
                <a:tab pos="361950" algn="l"/>
              </a:tabLst>
            </a:pPr>
            <a:endParaRPr lang="en-US" sz="80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algn="ctr">
              <a:spcBef>
                <a:spcPct val="20000"/>
              </a:spcBef>
              <a:tabLst>
                <a:tab pos="361950" algn="l"/>
              </a:tabLst>
            </a:pPr>
            <a:endParaRPr lang="en-US" sz="240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algn="ctr">
              <a:spcBef>
                <a:spcPct val="20000"/>
              </a:spcBef>
              <a:tabLst>
                <a:tab pos="361950" algn="l"/>
              </a:tabLst>
            </a:pPr>
            <a:endParaRPr lang="en-US" sz="24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algn="ctr">
              <a:spcBef>
                <a:spcPct val="20000"/>
              </a:spcBef>
              <a:tabLst>
                <a:tab pos="361950" algn="l"/>
              </a:tabLst>
            </a:pPr>
            <a:endParaRPr lang="en-US" sz="240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algn="ctr">
              <a:spcBef>
                <a:spcPct val="20000"/>
              </a:spcBef>
              <a:tabLst>
                <a:tab pos="361950" algn="l"/>
              </a:tabLst>
            </a:pPr>
            <a:endParaRPr lang="en-US" sz="240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algn="ctr">
              <a:spcBef>
                <a:spcPct val="20000"/>
              </a:spcBef>
              <a:tabLst>
                <a:tab pos="361950" algn="l"/>
              </a:tabLst>
            </a:pPr>
            <a:endParaRPr lang="en-US" sz="24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algn="ctr">
              <a:spcBef>
                <a:spcPct val="20000"/>
              </a:spcBef>
              <a:tabLst>
                <a:tab pos="361950" algn="l"/>
              </a:tabLst>
            </a:pPr>
            <a:endParaRPr lang="en-US" sz="240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algn="ctr">
              <a:spcBef>
                <a:spcPct val="20000"/>
              </a:spcBef>
              <a:tabLst>
                <a:tab pos="361950" algn="l"/>
              </a:tabLst>
            </a:pPr>
            <a:r>
              <a:rPr lang="en-US" sz="7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¿¿¿   ???</a:t>
            </a:r>
            <a:endParaRPr lang="en-US" sz="72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7" name="Straight Connector 6"/>
          <p:cNvCxnSpPr/>
          <p:nvPr/>
        </p:nvCxnSpPr>
        <p:spPr bwMode="auto">
          <a:xfrm>
            <a:off x="0" y="1142984"/>
            <a:ext cx="9144000" cy="1588"/>
          </a:xfrm>
          <a:prstGeom prst="line">
            <a:avLst/>
          </a:prstGeom>
          <a:ln>
            <a:solidFill>
              <a:srgbClr val="EF4718"/>
            </a:solidFill>
            <a:headEnd type="none" w="med" len="med"/>
            <a:tailEnd type="none" w="med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pic>
        <p:nvPicPr>
          <p:cNvPr id="8" name="Picture 7" descr="approved-log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9512" y="116632"/>
            <a:ext cx="2771800" cy="931418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3225" y="146350"/>
            <a:ext cx="901700" cy="901700"/>
          </a:xfrm>
          <a:prstGeom prst="rect">
            <a:avLst/>
          </a:prstGeo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7497779" y="6572272"/>
            <a:ext cx="1593850" cy="476250"/>
          </a:xfrm>
        </p:spPr>
        <p:txBody>
          <a:bodyPr/>
          <a:lstStyle/>
          <a:p>
            <a:pPr>
              <a:defRPr/>
            </a:pPr>
            <a:fld id="{FF7A930C-9F51-4BB6-8DBB-EDAB0DE2C28C}" type="slidenum">
              <a:rPr lang="en-US" b="1" smtClean="0">
                <a:solidFill>
                  <a:schemeClr val="bg1"/>
                </a:solidFill>
              </a:rPr>
              <a:pPr>
                <a:defRPr/>
              </a:pPr>
              <a:t>11</a:t>
            </a:fld>
            <a:endParaRPr lang="en-US" b="1">
              <a:solidFill>
                <a:schemeClr val="bg1"/>
              </a:solidFill>
            </a:endParaRPr>
          </a:p>
        </p:txBody>
      </p:sp>
      <p:sp>
        <p:nvSpPr>
          <p:cNvPr id="10" name="Text Box 2"/>
          <p:cNvSpPr txBox="1">
            <a:spLocks noChangeArrowheads="1"/>
          </p:cNvSpPr>
          <p:nvPr/>
        </p:nvSpPr>
        <p:spPr bwMode="auto">
          <a:xfrm>
            <a:off x="3563888" y="496011"/>
            <a:ext cx="9144000" cy="6469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2075" tIns="46038" rIns="92075" bIns="46038">
            <a:spAutoFit/>
          </a:bodyPr>
          <a:lstStyle/>
          <a:p>
            <a:pPr eaLnBrk="0" hangingPunct="0">
              <a:spcBef>
                <a:spcPct val="50000"/>
              </a:spcBef>
              <a:buClr>
                <a:schemeClr val="tx2"/>
              </a:buClr>
            </a:pPr>
            <a:r>
              <a:rPr lang="en-ZA" sz="3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3</a:t>
            </a:r>
            <a:r>
              <a:rPr lang="en-ZA" sz="3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.  CONCLUSION</a:t>
            </a:r>
            <a:endParaRPr lang="en-GB" sz="36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1729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0" y="6572272"/>
            <a:ext cx="9144000" cy="285728"/>
          </a:xfrm>
          <a:solidFill>
            <a:srgbClr val="EF4718"/>
          </a:solidFill>
          <a:ln>
            <a:noFill/>
          </a:ln>
        </p:spPr>
        <p:txBody>
          <a:bodyPr/>
          <a:lstStyle/>
          <a:p>
            <a:pPr>
              <a:spcBef>
                <a:spcPts val="600"/>
              </a:spcBef>
              <a:defRPr/>
            </a:pPr>
            <a:r>
              <a:rPr lang="en-US" sz="11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Building a better life for all through an enabling and sustainable world class information and communication technologies environment.</a:t>
            </a:r>
          </a:p>
        </p:txBody>
      </p:sp>
      <p:sp>
        <p:nvSpPr>
          <p:cNvPr id="15363" name="Text Box 2"/>
          <p:cNvSpPr txBox="1">
            <a:spLocks noChangeArrowheads="1"/>
          </p:cNvSpPr>
          <p:nvPr/>
        </p:nvSpPr>
        <p:spPr bwMode="auto">
          <a:xfrm>
            <a:off x="539552" y="597200"/>
            <a:ext cx="9144000" cy="6469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2075" tIns="46038" rIns="92075" bIns="46038">
            <a:spAutoFit/>
          </a:bodyPr>
          <a:lstStyle/>
          <a:p>
            <a:pPr algn="ctr" eaLnBrk="0" hangingPunct="0">
              <a:spcBef>
                <a:spcPct val="50000"/>
              </a:spcBef>
              <a:buClr>
                <a:schemeClr val="tx2"/>
              </a:buClr>
            </a:pPr>
            <a:r>
              <a:rPr lang="en-ZA" sz="3600" dirty="0" smtClean="0">
                <a:solidFill>
                  <a:srgbClr val="EF471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CONTENTS</a:t>
            </a:r>
            <a:endParaRPr lang="en-GB" sz="3600" dirty="0">
              <a:solidFill>
                <a:srgbClr val="EF471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5364" name="Text Box 3"/>
          <p:cNvSpPr txBox="1">
            <a:spLocks noChangeArrowheads="1"/>
          </p:cNvSpPr>
          <p:nvPr/>
        </p:nvSpPr>
        <p:spPr bwMode="auto">
          <a:xfrm>
            <a:off x="569459" y="1186003"/>
            <a:ext cx="8385373" cy="5444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2075" tIns="46038" rIns="92075" bIns="46038">
            <a:spAutoFit/>
          </a:bodyPr>
          <a:lstStyle/>
          <a:p>
            <a:pPr marL="361950" indent="-457200">
              <a:lnSpc>
                <a:spcPct val="200000"/>
              </a:lnSpc>
              <a:spcBef>
                <a:spcPct val="20000"/>
              </a:spcBef>
              <a:buFont typeface="+mj-lt"/>
              <a:buAutoNum type="arabicPeriod"/>
              <a:tabLst>
                <a:tab pos="714375" algn="l"/>
              </a:tabLst>
            </a:pP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Background</a:t>
            </a:r>
          </a:p>
          <a:p>
            <a:pPr marL="876300" lvl="1" indent="-514350">
              <a:spcBef>
                <a:spcPct val="20000"/>
              </a:spcBef>
              <a:buFont typeface="+mj-lt"/>
              <a:buAutoNum type="alphaLcParenR"/>
              <a:tabLst>
                <a:tab pos="714375" algn="l"/>
              </a:tabLst>
            </a:pP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RM Structure (staff compliment)</a:t>
            </a:r>
          </a:p>
          <a:p>
            <a:pPr marL="876300" lvl="1" indent="-514350">
              <a:spcBef>
                <a:spcPct val="20000"/>
              </a:spcBef>
              <a:buFont typeface="+mj-lt"/>
              <a:buAutoNum type="alphaLcParenR"/>
              <a:tabLst>
                <a:tab pos="714375" algn="l"/>
              </a:tabLst>
            </a:pP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The Journey</a:t>
            </a:r>
          </a:p>
          <a:p>
            <a:pPr marL="876300" lvl="1" indent="-514350">
              <a:spcBef>
                <a:spcPct val="20000"/>
              </a:spcBef>
              <a:buFont typeface="+mj-lt"/>
              <a:buAutoNum type="alphaLcParenR"/>
              <a:tabLst>
                <a:tab pos="714375" algn="l"/>
              </a:tabLst>
            </a:pP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REC structure</a:t>
            </a:r>
            <a:endParaRPr lang="en-US" sz="2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marL="361950" indent="-457200">
              <a:lnSpc>
                <a:spcPct val="200000"/>
              </a:lnSpc>
              <a:spcBef>
                <a:spcPct val="20000"/>
              </a:spcBef>
              <a:buFont typeface="+mj-lt"/>
              <a:buAutoNum type="arabicPeriod"/>
              <a:tabLst>
                <a:tab pos="714375" algn="l"/>
              </a:tabLst>
            </a:pP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REC Reporting</a:t>
            </a:r>
          </a:p>
          <a:p>
            <a:pPr marL="876300" lvl="1" indent="-514350">
              <a:spcBef>
                <a:spcPct val="20000"/>
              </a:spcBef>
              <a:buFont typeface="+mj-lt"/>
              <a:buAutoNum type="alphaLcParenR"/>
              <a:tabLst>
                <a:tab pos="714375" algn="l"/>
              </a:tabLst>
            </a:pP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Success factors</a:t>
            </a:r>
          </a:p>
          <a:p>
            <a:pPr marL="1390650" lvl="2" indent="-571500">
              <a:spcBef>
                <a:spcPct val="20000"/>
              </a:spcBef>
              <a:buFont typeface="+mj-lt"/>
              <a:buAutoNum type="romanLcPeriod"/>
              <a:tabLst>
                <a:tab pos="714375" algn="l"/>
              </a:tabLst>
            </a:pP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Current reporting structure</a:t>
            </a:r>
          </a:p>
          <a:p>
            <a:pPr marL="1390650" lvl="2" indent="-571500">
              <a:spcBef>
                <a:spcPct val="20000"/>
              </a:spcBef>
              <a:buFont typeface="+mj-lt"/>
              <a:buAutoNum type="romanLcPeriod"/>
              <a:tabLst>
                <a:tab pos="714375" algn="l"/>
              </a:tabLst>
            </a:pP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Templates &amp; Value Add</a:t>
            </a:r>
          </a:p>
          <a:p>
            <a:pPr marL="876300" lvl="1" indent="-514350">
              <a:spcBef>
                <a:spcPct val="20000"/>
              </a:spcBef>
              <a:buFont typeface="+mj-lt"/>
              <a:buAutoNum type="alphaLcParenR"/>
              <a:tabLst>
                <a:tab pos="714375" algn="l"/>
              </a:tabLst>
            </a:pP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Current Challenges + Mitigations</a:t>
            </a:r>
            <a:endParaRPr lang="en-US" sz="2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marL="361950" indent="-457200">
              <a:lnSpc>
                <a:spcPct val="200000"/>
              </a:lnSpc>
              <a:spcBef>
                <a:spcPct val="20000"/>
              </a:spcBef>
              <a:buFont typeface="+mj-lt"/>
              <a:buAutoNum type="arabicPeriod"/>
              <a:tabLst>
                <a:tab pos="714375" algn="l"/>
              </a:tabLst>
            </a:pP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Conclusion</a:t>
            </a:r>
            <a:endParaRPr lang="en-US" sz="2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7" name="Straight Connector 6"/>
          <p:cNvCxnSpPr/>
          <p:nvPr/>
        </p:nvCxnSpPr>
        <p:spPr bwMode="auto">
          <a:xfrm>
            <a:off x="0" y="1142984"/>
            <a:ext cx="9144000" cy="1588"/>
          </a:xfrm>
          <a:prstGeom prst="line">
            <a:avLst/>
          </a:prstGeom>
          <a:ln>
            <a:solidFill>
              <a:srgbClr val="EF4718"/>
            </a:solidFill>
            <a:headEnd type="none" w="med" len="med"/>
            <a:tailEnd type="none" w="med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pic>
        <p:nvPicPr>
          <p:cNvPr id="8" name="Picture 7" descr="approved-log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9512" y="116632"/>
            <a:ext cx="2771800" cy="931418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3225" y="146350"/>
            <a:ext cx="901700" cy="901700"/>
          </a:xfrm>
          <a:prstGeom prst="rect">
            <a:avLst/>
          </a:prstGeo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7452320" y="6572272"/>
            <a:ext cx="1593850" cy="476250"/>
          </a:xfrm>
        </p:spPr>
        <p:txBody>
          <a:bodyPr/>
          <a:lstStyle/>
          <a:p>
            <a:pPr>
              <a:defRPr/>
            </a:pPr>
            <a:fld id="{FF7A930C-9F51-4BB6-8DBB-EDAB0DE2C28C}" type="slidenum">
              <a:rPr lang="en-US" b="1" smtClean="0">
                <a:solidFill>
                  <a:schemeClr val="bg1"/>
                </a:solidFill>
              </a:rPr>
              <a:pPr>
                <a:defRPr/>
              </a:pPr>
              <a:t>2</a:t>
            </a:fld>
            <a:endParaRPr lang="en-US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0" y="6572272"/>
            <a:ext cx="9144000" cy="285728"/>
          </a:xfrm>
          <a:solidFill>
            <a:srgbClr val="EF4718"/>
          </a:solidFill>
          <a:ln>
            <a:noFill/>
          </a:ln>
        </p:spPr>
        <p:txBody>
          <a:bodyPr/>
          <a:lstStyle/>
          <a:p>
            <a:pPr>
              <a:spcBef>
                <a:spcPts val="600"/>
              </a:spcBef>
              <a:defRPr/>
            </a:pPr>
            <a:r>
              <a:rPr lang="en-US" sz="11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Building a better life for all through an enabling and sustainable world class information and communication technologies environment.</a:t>
            </a:r>
          </a:p>
        </p:txBody>
      </p:sp>
      <p:sp>
        <p:nvSpPr>
          <p:cNvPr id="15363" name="Text Box 2"/>
          <p:cNvSpPr txBox="1">
            <a:spLocks noChangeArrowheads="1"/>
          </p:cNvSpPr>
          <p:nvPr/>
        </p:nvSpPr>
        <p:spPr bwMode="auto">
          <a:xfrm>
            <a:off x="2979999" y="582341"/>
            <a:ext cx="9144000" cy="6469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2075" tIns="46038" rIns="92075" bIns="46038">
            <a:spAutoFit/>
          </a:bodyPr>
          <a:lstStyle/>
          <a:p>
            <a:pPr eaLnBrk="0" hangingPunct="0">
              <a:spcBef>
                <a:spcPct val="50000"/>
              </a:spcBef>
              <a:buClr>
                <a:schemeClr val="tx2"/>
              </a:buClr>
            </a:pPr>
            <a:r>
              <a:rPr lang="en-ZA" sz="3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1.  BACKGROUND</a:t>
            </a:r>
            <a:endParaRPr lang="en-GB" sz="36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5364" name="Text Box 3"/>
          <p:cNvSpPr txBox="1">
            <a:spLocks noChangeArrowheads="1"/>
          </p:cNvSpPr>
          <p:nvPr/>
        </p:nvSpPr>
        <p:spPr bwMode="auto">
          <a:xfrm>
            <a:off x="0" y="1239269"/>
            <a:ext cx="9144000" cy="52174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2075" tIns="46038" rIns="92075" bIns="46038">
            <a:spAutoFit/>
          </a:bodyPr>
          <a:lstStyle/>
          <a:p>
            <a:pPr marL="457200" indent="-457200">
              <a:spcBef>
                <a:spcPct val="20000"/>
              </a:spcBef>
              <a:buFont typeface="+mj-lt"/>
              <a:buAutoNum type="alphaLcParenR"/>
            </a:pPr>
            <a:r>
              <a:rPr lang="en-US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RM Structure (staff compliment</a:t>
            </a:r>
            <a:r>
              <a:rPr lang="en-US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)</a:t>
            </a:r>
          </a:p>
          <a:p>
            <a:pPr marL="800100" lvl="1" indent="-3429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sz="1400" dirty="0">
                <a:latin typeface="Arial" pitchFamily="34" charset="0"/>
                <a:cs typeface="Arial" pitchFamily="34" charset="0"/>
              </a:rPr>
              <a:t>2 officials (CRO+DD</a:t>
            </a:r>
            <a:r>
              <a:rPr lang="en-US" sz="1400" dirty="0" smtClean="0">
                <a:latin typeface="Arial" pitchFamily="34" charset="0"/>
                <a:cs typeface="Arial" pitchFamily="34" charset="0"/>
              </a:rPr>
              <a:t>)</a:t>
            </a:r>
          </a:p>
          <a:p>
            <a:pPr lvl="1">
              <a:spcBef>
                <a:spcPct val="20000"/>
              </a:spcBef>
            </a:pPr>
            <a:endParaRPr lang="en-US" sz="800" dirty="0">
              <a:latin typeface="Arial" pitchFamily="34" charset="0"/>
              <a:cs typeface="Arial" pitchFamily="34" charset="0"/>
            </a:endParaRPr>
          </a:p>
          <a:p>
            <a:pPr marL="457200" indent="-457200">
              <a:spcBef>
                <a:spcPct val="20000"/>
              </a:spcBef>
              <a:buFont typeface="+mj-lt"/>
              <a:buAutoNum type="alphaLcParenR"/>
            </a:pPr>
            <a:r>
              <a:rPr lang="en-US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The </a:t>
            </a:r>
            <a:r>
              <a:rPr lang="en-US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Journey</a:t>
            </a:r>
          </a:p>
          <a:p>
            <a:pPr lvl="1">
              <a:spcBef>
                <a:spcPct val="20000"/>
              </a:spcBef>
            </a:pPr>
            <a:r>
              <a:rPr lang="en-US" sz="1400" dirty="0">
                <a:latin typeface="Arial" pitchFamily="34" charset="0"/>
                <a:cs typeface="Arial" pitchFamily="34" charset="0"/>
              </a:rPr>
              <a:t>From 2010 to date – no audit findings on </a:t>
            </a:r>
            <a:r>
              <a:rPr lang="en-US" sz="1400" dirty="0" smtClean="0">
                <a:latin typeface="Arial" pitchFamily="34" charset="0"/>
                <a:cs typeface="Arial" pitchFamily="34" charset="0"/>
              </a:rPr>
              <a:t>RM</a:t>
            </a:r>
            <a:endParaRPr lang="en-US" sz="1400" dirty="0">
              <a:latin typeface="Arial" pitchFamily="34" charset="0"/>
              <a:cs typeface="Arial" pitchFamily="34" charset="0"/>
            </a:endParaRPr>
          </a:p>
          <a:p>
            <a:pPr marL="639763" lvl="1" indent="-182563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sz="1400" dirty="0">
                <a:latin typeface="Arial" pitchFamily="34" charset="0"/>
                <a:cs typeface="Arial" pitchFamily="34" charset="0"/>
              </a:rPr>
              <a:t>Our Approach: Top Down</a:t>
            </a:r>
          </a:p>
          <a:p>
            <a:pPr marL="995363" lvl="2" indent="-342900">
              <a:spcBef>
                <a:spcPct val="20000"/>
              </a:spcBef>
              <a:buFont typeface="Wingdings" panose="05000000000000000000" pitchFamily="2" charset="2"/>
              <a:buChar char="ü"/>
            </a:pPr>
            <a:r>
              <a:rPr lang="en-US" sz="1400" dirty="0">
                <a:latin typeface="Arial" pitchFamily="34" charset="0"/>
                <a:cs typeface="Arial" pitchFamily="34" charset="0"/>
              </a:rPr>
              <a:t>Top:- Strategic Risks</a:t>
            </a:r>
          </a:p>
          <a:p>
            <a:pPr marL="995363" lvl="2" indent="-342900">
              <a:spcBef>
                <a:spcPct val="20000"/>
              </a:spcBef>
              <a:buFont typeface="Wingdings" panose="05000000000000000000" pitchFamily="2" charset="2"/>
              <a:buChar char="ü"/>
            </a:pPr>
            <a:r>
              <a:rPr lang="en-US" sz="1400" dirty="0">
                <a:latin typeface="Arial" pitchFamily="34" charset="0"/>
                <a:cs typeface="Arial" pitchFamily="34" charset="0"/>
              </a:rPr>
              <a:t>Down:- Operational </a:t>
            </a:r>
            <a:r>
              <a:rPr lang="en-US" sz="1400" dirty="0" smtClean="0">
                <a:latin typeface="Arial" pitchFamily="34" charset="0"/>
                <a:cs typeface="Arial" pitchFamily="34" charset="0"/>
              </a:rPr>
              <a:t>Risks</a:t>
            </a:r>
            <a:endParaRPr lang="en-US" sz="800" dirty="0">
              <a:latin typeface="Arial" pitchFamily="34" charset="0"/>
              <a:cs typeface="Arial" pitchFamily="34" charset="0"/>
            </a:endParaRPr>
          </a:p>
          <a:p>
            <a:pPr marL="639763" lvl="1" indent="-182563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sz="1400" dirty="0">
                <a:latin typeface="Arial" pitchFamily="34" charset="0"/>
                <a:cs typeface="Arial" pitchFamily="34" charset="0"/>
              </a:rPr>
              <a:t>Why the approach:</a:t>
            </a:r>
          </a:p>
          <a:p>
            <a:pPr marL="995363" lvl="2" indent="-342900">
              <a:spcBef>
                <a:spcPct val="20000"/>
              </a:spcBef>
              <a:buFont typeface="Wingdings" panose="05000000000000000000" pitchFamily="2" charset="2"/>
              <a:buChar char="ü"/>
            </a:pPr>
            <a:r>
              <a:rPr lang="en-US" sz="1400" dirty="0">
                <a:latin typeface="Arial" pitchFamily="34" charset="0"/>
                <a:cs typeface="Arial" pitchFamily="34" charset="0"/>
              </a:rPr>
              <a:t>To ensure integration of systems &amp; processes; and</a:t>
            </a:r>
          </a:p>
          <a:p>
            <a:pPr marL="995363" lvl="2" indent="-342900">
              <a:spcBef>
                <a:spcPct val="20000"/>
              </a:spcBef>
              <a:buFont typeface="Wingdings" panose="05000000000000000000" pitchFamily="2" charset="2"/>
              <a:buChar char="ü"/>
            </a:pPr>
            <a:r>
              <a:rPr lang="en-US" sz="1400" dirty="0">
                <a:latin typeface="Arial" pitchFamily="34" charset="0"/>
                <a:cs typeface="Arial" pitchFamily="34" charset="0"/>
              </a:rPr>
              <a:t>To align to Planning, Budgeting &amp; Audit processes.</a:t>
            </a:r>
            <a:endParaRPr lang="en-US" sz="1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marL="457200" indent="-457200">
              <a:lnSpc>
                <a:spcPct val="150000"/>
              </a:lnSpc>
              <a:spcBef>
                <a:spcPct val="20000"/>
              </a:spcBef>
              <a:buFont typeface="+mj-lt"/>
              <a:buAutoNum type="alphaLcParenR" startAt="3"/>
            </a:pPr>
            <a:r>
              <a:rPr lang="en-US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REC </a:t>
            </a:r>
            <a:r>
              <a:rPr lang="en-US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structure</a:t>
            </a:r>
            <a:endParaRPr lang="en-US" sz="1400" dirty="0" smtClean="0">
              <a:latin typeface="Arial" pitchFamily="34" charset="0"/>
              <a:cs typeface="Arial" pitchFamily="34" charset="0"/>
            </a:endParaRPr>
          </a:p>
          <a:p>
            <a:pPr marL="625475" lvl="1" indent="-168275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sz="1400" dirty="0" smtClean="0">
                <a:latin typeface="Arial" pitchFamily="34" charset="0"/>
                <a:cs typeface="Arial" pitchFamily="34" charset="0"/>
              </a:rPr>
              <a:t>2 Independent + 7 Internal Members (formally appointed by AC for 3 years)</a:t>
            </a:r>
          </a:p>
          <a:p>
            <a:pPr marL="625475" lvl="1" indent="-168275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sz="1400" dirty="0" smtClean="0">
                <a:latin typeface="Arial" pitchFamily="34" charset="0"/>
                <a:cs typeface="Arial" pitchFamily="34" charset="0"/>
              </a:rPr>
              <a:t>Internal Members (Not DDGs due to availability :  CDs from different sections with key expertise)</a:t>
            </a:r>
          </a:p>
          <a:p>
            <a:pPr marL="625475" lvl="1" indent="-168275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sz="1400" dirty="0" smtClean="0">
                <a:latin typeface="Arial" pitchFamily="34" charset="0"/>
                <a:cs typeface="Arial" pitchFamily="34" charset="0"/>
              </a:rPr>
              <a:t>DDGs are required as ROs, Other Invitees include IA, Legal, HR and per specific matter</a:t>
            </a:r>
          </a:p>
          <a:p>
            <a:pPr marL="625475" lvl="1" indent="-168275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sz="1400" dirty="0" smtClean="0">
                <a:latin typeface="Arial" pitchFamily="34" charset="0"/>
                <a:cs typeface="Arial" pitchFamily="34" charset="0"/>
              </a:rPr>
              <a:t>RM is secretariat</a:t>
            </a:r>
            <a:endParaRPr lang="en-US" sz="1400" dirty="0">
              <a:latin typeface="Arial" pitchFamily="34" charset="0"/>
              <a:cs typeface="Arial" pitchFamily="34" charset="0"/>
            </a:endParaRPr>
          </a:p>
          <a:p>
            <a:pPr marL="639763" lvl="2" indent="-169863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sz="1400" dirty="0" smtClean="0">
                <a:latin typeface="Arial" pitchFamily="34" charset="0"/>
                <a:cs typeface="Arial" pitchFamily="34" charset="0"/>
              </a:rPr>
              <a:t>Focus</a:t>
            </a:r>
            <a:r>
              <a:rPr lang="en-US" sz="1400" dirty="0" smtClean="0">
                <a:latin typeface="Arial" pitchFamily="34" charset="0"/>
                <a:cs typeface="Arial" pitchFamily="34" charset="0"/>
              </a:rPr>
              <a:t>:</a:t>
            </a:r>
          </a:p>
          <a:p>
            <a:pPr marL="995363" lvl="2" indent="-342900">
              <a:spcBef>
                <a:spcPct val="20000"/>
              </a:spcBef>
              <a:buFont typeface="Wingdings" panose="05000000000000000000" pitchFamily="2" charset="2"/>
              <a:buChar char="ü"/>
            </a:pPr>
            <a:r>
              <a:rPr lang="en-US" sz="1400" dirty="0" smtClean="0">
                <a:latin typeface="Arial" pitchFamily="34" charset="0"/>
                <a:cs typeface="Arial" pitchFamily="34" charset="0"/>
              </a:rPr>
              <a:t>Key </a:t>
            </a:r>
            <a:r>
              <a:rPr lang="en-US" sz="1400" dirty="0" smtClean="0">
                <a:latin typeface="Arial" pitchFamily="34" charset="0"/>
                <a:cs typeface="Arial" pitchFamily="34" charset="0"/>
              </a:rPr>
              <a:t>Projects and Risks;</a:t>
            </a:r>
            <a:endParaRPr lang="en-US" sz="1400" dirty="0" smtClean="0">
              <a:latin typeface="Arial" pitchFamily="34" charset="0"/>
              <a:cs typeface="Arial" pitchFamily="34" charset="0"/>
            </a:endParaRPr>
          </a:p>
          <a:p>
            <a:pPr marL="995363" lvl="2" indent="-342900">
              <a:spcBef>
                <a:spcPct val="20000"/>
              </a:spcBef>
              <a:buFont typeface="Wingdings" panose="05000000000000000000" pitchFamily="2" charset="2"/>
              <a:buChar char="ü"/>
            </a:pPr>
            <a:r>
              <a:rPr lang="en-US" sz="1400" dirty="0" smtClean="0">
                <a:latin typeface="Arial" pitchFamily="34" charset="0"/>
                <a:cs typeface="Arial" pitchFamily="34" charset="0"/>
              </a:rPr>
              <a:t>Achievement of strategic objectives; and</a:t>
            </a:r>
          </a:p>
          <a:p>
            <a:pPr marL="995363" lvl="2" indent="-342900">
              <a:spcBef>
                <a:spcPct val="20000"/>
              </a:spcBef>
              <a:buFont typeface="Wingdings" panose="05000000000000000000" pitchFamily="2" charset="2"/>
              <a:buChar char="ü"/>
            </a:pPr>
            <a:r>
              <a:rPr lang="en-US" sz="1400" dirty="0" smtClean="0">
                <a:latin typeface="Arial" pitchFamily="34" charset="0"/>
                <a:cs typeface="Arial" pitchFamily="34" charset="0"/>
              </a:rPr>
              <a:t>Implementation of Annual Performance Plans.</a:t>
            </a:r>
          </a:p>
        </p:txBody>
      </p:sp>
      <p:cxnSp>
        <p:nvCxnSpPr>
          <p:cNvPr id="7" name="Straight Connector 6"/>
          <p:cNvCxnSpPr/>
          <p:nvPr/>
        </p:nvCxnSpPr>
        <p:spPr bwMode="auto">
          <a:xfrm>
            <a:off x="0" y="1142984"/>
            <a:ext cx="9144000" cy="1588"/>
          </a:xfrm>
          <a:prstGeom prst="line">
            <a:avLst/>
          </a:prstGeom>
          <a:ln>
            <a:solidFill>
              <a:srgbClr val="EF4718"/>
            </a:solidFill>
            <a:headEnd type="none" w="med" len="med"/>
            <a:tailEnd type="none" w="med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pic>
        <p:nvPicPr>
          <p:cNvPr id="8" name="Picture 7" descr="approved-logo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512" y="116632"/>
            <a:ext cx="2771800" cy="931418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3225" y="146350"/>
            <a:ext cx="901700" cy="901700"/>
          </a:xfrm>
          <a:prstGeom prst="rect">
            <a:avLst/>
          </a:prstGeo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7452320" y="6572272"/>
            <a:ext cx="1593850" cy="476250"/>
          </a:xfrm>
        </p:spPr>
        <p:txBody>
          <a:bodyPr/>
          <a:lstStyle/>
          <a:p>
            <a:pPr>
              <a:defRPr/>
            </a:pPr>
            <a:fld id="{FF7A930C-9F51-4BB6-8DBB-EDAB0DE2C28C}" type="slidenum">
              <a:rPr lang="en-US" b="1" smtClean="0">
                <a:solidFill>
                  <a:schemeClr val="bg1"/>
                </a:solidFill>
              </a:rPr>
              <a:pPr>
                <a:defRPr/>
              </a:pPr>
              <a:t>3</a:t>
            </a:fld>
            <a:endParaRPr lang="en-US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5150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0" y="6572272"/>
            <a:ext cx="9144000" cy="285728"/>
          </a:xfrm>
          <a:solidFill>
            <a:srgbClr val="EF4718"/>
          </a:solidFill>
          <a:ln>
            <a:noFill/>
          </a:ln>
        </p:spPr>
        <p:txBody>
          <a:bodyPr/>
          <a:lstStyle/>
          <a:p>
            <a:pPr>
              <a:spcBef>
                <a:spcPts val="600"/>
              </a:spcBef>
              <a:defRPr/>
            </a:pPr>
            <a:r>
              <a:rPr lang="en-US" sz="11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Building a better life for all through an enabling and sustainable world class information and communication technologies environment.</a:t>
            </a:r>
          </a:p>
        </p:txBody>
      </p:sp>
      <p:sp>
        <p:nvSpPr>
          <p:cNvPr id="15363" name="Text Box 2"/>
          <p:cNvSpPr txBox="1">
            <a:spLocks noChangeArrowheads="1"/>
          </p:cNvSpPr>
          <p:nvPr/>
        </p:nvSpPr>
        <p:spPr bwMode="auto">
          <a:xfrm>
            <a:off x="2979999" y="582341"/>
            <a:ext cx="9144000" cy="6469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2075" tIns="46038" rIns="92075" bIns="46038">
            <a:spAutoFit/>
          </a:bodyPr>
          <a:lstStyle/>
          <a:p>
            <a:pPr eaLnBrk="0" hangingPunct="0">
              <a:spcBef>
                <a:spcPct val="50000"/>
              </a:spcBef>
              <a:buClr>
                <a:schemeClr val="tx2"/>
              </a:buClr>
            </a:pPr>
            <a:r>
              <a:rPr lang="en-ZA" sz="36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2</a:t>
            </a:r>
            <a:r>
              <a:rPr lang="en-ZA" sz="3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.  REC REPORTING</a:t>
            </a:r>
            <a:endParaRPr lang="en-GB" sz="36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5364" name="Text Box 3"/>
          <p:cNvSpPr txBox="1">
            <a:spLocks noChangeArrowheads="1"/>
          </p:cNvSpPr>
          <p:nvPr/>
        </p:nvSpPr>
        <p:spPr bwMode="auto">
          <a:xfrm>
            <a:off x="0" y="1239269"/>
            <a:ext cx="9144000" cy="53990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2075" tIns="46038" rIns="92075" bIns="46038">
            <a:spAutoFit/>
          </a:bodyPr>
          <a:lstStyle/>
          <a:p>
            <a:pPr marL="457200" indent="-457200">
              <a:spcBef>
                <a:spcPct val="20000"/>
              </a:spcBef>
              <a:buFont typeface="+mj-lt"/>
              <a:buAutoNum type="alphaLcParenR"/>
            </a:pPr>
            <a:r>
              <a:rPr lang="en-US" sz="2500" i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Success </a:t>
            </a:r>
            <a:r>
              <a:rPr lang="en-US" sz="2500" i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Factors</a:t>
            </a:r>
          </a:p>
          <a:p>
            <a:pPr marL="625475" lvl="1" indent="-168275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sz="17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DDG (ROs)</a:t>
            </a:r>
            <a:r>
              <a:rPr lang="en-US" sz="1700" dirty="0" smtClean="0">
                <a:solidFill>
                  <a:srgbClr val="FF0000"/>
                </a:solidFill>
                <a:latin typeface="Webdings" panose="05030102010509060703" pitchFamily="18" charset="2"/>
                <a:cs typeface="Arial" pitchFamily="34" charset="0"/>
              </a:rPr>
              <a:t>r</a:t>
            </a:r>
            <a:r>
              <a:rPr lang="en-US" sz="1700" dirty="0" smtClean="0">
                <a:latin typeface="Arial" pitchFamily="34" charset="0"/>
                <a:cs typeface="Arial" pitchFamily="34" charset="0"/>
              </a:rPr>
              <a:t> Vs </a:t>
            </a:r>
            <a:r>
              <a:rPr lang="en-US" sz="1700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CD (Members)</a:t>
            </a:r>
            <a:r>
              <a:rPr lang="en-US" sz="1700" dirty="0" smtClean="0">
                <a:solidFill>
                  <a:srgbClr val="1BB740"/>
                </a:solidFill>
                <a:latin typeface="Webdings" panose="05030102010509060703" pitchFamily="18" charset="2"/>
                <a:cs typeface="Arial" pitchFamily="34" charset="0"/>
              </a:rPr>
              <a:t>a</a:t>
            </a:r>
            <a:r>
              <a:rPr lang="en-US" sz="1700" dirty="0" smtClean="0">
                <a:latin typeface="Arial" pitchFamily="34" charset="0"/>
                <a:cs typeface="Arial" pitchFamily="34" charset="0"/>
              </a:rPr>
              <a:t> – improves availability and attendance</a:t>
            </a:r>
          </a:p>
          <a:p>
            <a:pPr marL="625475" lvl="1" indent="-168275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sz="1700" dirty="0" smtClean="0">
                <a:latin typeface="Arial" pitchFamily="34" charset="0"/>
                <a:cs typeface="Arial" pitchFamily="34" charset="0"/>
              </a:rPr>
              <a:t>Currently at least </a:t>
            </a:r>
            <a:r>
              <a:rPr lang="en-US" sz="1700" u="sng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80% attendance by REC Members </a:t>
            </a:r>
            <a:r>
              <a:rPr lang="en-US" sz="1700" dirty="0" smtClean="0">
                <a:latin typeface="Arial" pitchFamily="34" charset="0"/>
                <a:cs typeface="Arial" pitchFamily="34" charset="0"/>
              </a:rPr>
              <a:t>(</a:t>
            </a:r>
            <a:r>
              <a:rPr lang="en-US" sz="1700" i="1" dirty="0" smtClean="0">
                <a:latin typeface="Arial" pitchFamily="34" charset="0"/>
                <a:cs typeface="Arial" pitchFamily="34" charset="0"/>
              </a:rPr>
              <a:t>quorum met in all meetings</a:t>
            </a:r>
            <a:r>
              <a:rPr lang="en-US" sz="1700" dirty="0" smtClean="0">
                <a:latin typeface="Arial" pitchFamily="34" charset="0"/>
                <a:cs typeface="Arial" pitchFamily="34" charset="0"/>
              </a:rPr>
              <a:t>)</a:t>
            </a:r>
          </a:p>
          <a:p>
            <a:pPr marL="625475" lvl="1" indent="-168275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sz="1700" dirty="0" smtClean="0">
                <a:latin typeface="Arial" pitchFamily="34" charset="0"/>
                <a:cs typeface="Arial" pitchFamily="34" charset="0"/>
              </a:rPr>
              <a:t>Reason for success = </a:t>
            </a:r>
            <a:r>
              <a:rPr lang="en-US" sz="1700" u="sng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TOR does not allow representation of Members</a:t>
            </a:r>
          </a:p>
          <a:p>
            <a:pPr lvl="1">
              <a:spcBef>
                <a:spcPct val="20000"/>
              </a:spcBef>
            </a:pPr>
            <a:r>
              <a:rPr lang="en-US" sz="2000" i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Meetings:</a:t>
            </a:r>
          </a:p>
          <a:p>
            <a:pPr marL="625475" lvl="1" indent="-168275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sz="1700" u="sng" dirty="0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Meeting schedule</a:t>
            </a:r>
            <a:r>
              <a:rPr lang="en-US" sz="1700" dirty="0">
                <a:latin typeface="Arial" pitchFamily="34" charset="0"/>
                <a:cs typeface="Arial" pitchFamily="34" charset="0"/>
              </a:rPr>
              <a:t> – approved by REC and accepted by DEC (consider </a:t>
            </a:r>
            <a:r>
              <a:rPr lang="en-US" sz="1700" dirty="0" err="1">
                <a:latin typeface="Arial" pitchFamily="34" charset="0"/>
                <a:cs typeface="Arial" pitchFamily="34" charset="0"/>
              </a:rPr>
              <a:t>Parlia</a:t>
            </a:r>
            <a:r>
              <a:rPr lang="en-US" sz="17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1700" dirty="0" smtClean="0">
                <a:latin typeface="Arial" pitchFamily="34" charset="0"/>
                <a:cs typeface="Arial" pitchFamily="34" charset="0"/>
              </a:rPr>
              <a:t>Coms and </a:t>
            </a:r>
            <a:r>
              <a:rPr lang="en-US" sz="1700" dirty="0">
                <a:latin typeface="Arial" pitchFamily="34" charset="0"/>
                <a:cs typeface="Arial" pitchFamily="34" charset="0"/>
              </a:rPr>
              <a:t>Other </a:t>
            </a:r>
            <a:r>
              <a:rPr lang="en-US" sz="1700" dirty="0" err="1">
                <a:latin typeface="Arial" pitchFamily="34" charset="0"/>
                <a:cs typeface="Arial" pitchFamily="34" charset="0"/>
              </a:rPr>
              <a:t>Gov</a:t>
            </a:r>
            <a:r>
              <a:rPr lang="en-US" sz="17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1700" dirty="0" smtClean="0">
                <a:latin typeface="Arial" pitchFamily="34" charset="0"/>
                <a:cs typeface="Arial" pitchFamily="34" charset="0"/>
              </a:rPr>
              <a:t>Structures </a:t>
            </a:r>
            <a:r>
              <a:rPr lang="en-US" sz="1700" dirty="0">
                <a:latin typeface="Arial" pitchFamily="34" charset="0"/>
                <a:cs typeface="Arial" pitchFamily="34" charset="0"/>
              </a:rPr>
              <a:t>meeting </a:t>
            </a:r>
            <a:r>
              <a:rPr lang="en-US" sz="1700" dirty="0" smtClean="0">
                <a:latin typeface="Arial" pitchFamily="34" charset="0"/>
                <a:cs typeface="Arial" pitchFamily="34" charset="0"/>
              </a:rPr>
              <a:t>schedules).</a:t>
            </a:r>
            <a:endParaRPr lang="en-US" sz="1700" dirty="0">
              <a:latin typeface="Arial" pitchFamily="34" charset="0"/>
              <a:cs typeface="Arial" pitchFamily="34" charset="0"/>
            </a:endParaRPr>
          </a:p>
          <a:p>
            <a:pPr marL="625475" lvl="1" indent="-168275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sz="1700" dirty="0">
                <a:latin typeface="Arial" pitchFamily="34" charset="0"/>
                <a:cs typeface="Arial" pitchFamily="34" charset="0"/>
              </a:rPr>
              <a:t>Incorporate in the </a:t>
            </a:r>
            <a:r>
              <a:rPr lang="en-US" sz="1700" i="1" u="sng" dirty="0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DTPS Integrated meeting schedule</a:t>
            </a:r>
            <a:r>
              <a:rPr lang="en-US" sz="1700" dirty="0">
                <a:latin typeface="Arial" pitchFamily="34" charset="0"/>
                <a:cs typeface="Arial" pitchFamily="34" charset="0"/>
              </a:rPr>
              <a:t>.</a:t>
            </a:r>
          </a:p>
          <a:p>
            <a:pPr marL="625475" lvl="1" indent="-168275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sz="1700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Predictable agenda</a:t>
            </a:r>
            <a:r>
              <a:rPr lang="en-US" sz="1700" dirty="0" smtClean="0">
                <a:latin typeface="Arial" pitchFamily="34" charset="0"/>
                <a:cs typeface="Arial" pitchFamily="34" charset="0"/>
              </a:rPr>
              <a:t> (standing agenda items = 80%) e.g. P5</a:t>
            </a:r>
          </a:p>
          <a:p>
            <a:pPr marL="625475" lvl="1" indent="-168275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sz="1700" dirty="0" smtClean="0">
                <a:latin typeface="Arial" pitchFamily="34" charset="0"/>
                <a:cs typeface="Arial" pitchFamily="34" charset="0"/>
              </a:rPr>
              <a:t>List of </a:t>
            </a:r>
            <a:r>
              <a:rPr lang="en-US" sz="1700" i="1" u="sng" dirty="0" smtClean="0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confirmed</a:t>
            </a:r>
            <a:r>
              <a:rPr lang="en-US" sz="1700" dirty="0" smtClean="0">
                <a:latin typeface="Arial" pitchFamily="34" charset="0"/>
                <a:cs typeface="Arial" pitchFamily="34" charset="0"/>
              </a:rPr>
              <a:t> REC Members &amp; ROs (Manage period + Changes, etc) e.g. P5</a:t>
            </a:r>
          </a:p>
          <a:p>
            <a:pPr marL="639763" lvl="1" indent="-182563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sz="1700" dirty="0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Attendance matrix</a:t>
            </a:r>
            <a:r>
              <a:rPr lang="en-US" sz="1700" dirty="0">
                <a:latin typeface="Arial" pitchFamily="34" charset="0"/>
                <a:cs typeface="Arial" pitchFamily="34" charset="0"/>
              </a:rPr>
              <a:t> – indicate </a:t>
            </a:r>
            <a:r>
              <a:rPr lang="en-US" sz="1700" u="sng" dirty="0">
                <a:latin typeface="Arial" pitchFamily="34" charset="0"/>
                <a:cs typeface="Arial" pitchFamily="34" charset="0"/>
              </a:rPr>
              <a:t>meetings + attendance</a:t>
            </a:r>
            <a:r>
              <a:rPr lang="en-US" sz="1700" dirty="0">
                <a:latin typeface="Arial" pitchFamily="34" charset="0"/>
                <a:cs typeface="Arial" pitchFamily="34" charset="0"/>
              </a:rPr>
              <a:t> for each Member, RO, and Standing </a:t>
            </a:r>
            <a:r>
              <a:rPr lang="en-US" sz="1700" dirty="0" smtClean="0">
                <a:latin typeface="Arial" pitchFamily="34" charset="0"/>
                <a:cs typeface="Arial" pitchFamily="34" charset="0"/>
              </a:rPr>
              <a:t>Invitee e.g. P5</a:t>
            </a:r>
            <a:endParaRPr lang="en-US" sz="1700" dirty="0">
              <a:latin typeface="Arial" pitchFamily="34" charset="0"/>
              <a:cs typeface="Arial" pitchFamily="34" charset="0"/>
            </a:endParaRPr>
          </a:p>
          <a:p>
            <a:pPr marL="639763" lvl="1" indent="-182563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sz="1700" dirty="0" smtClean="0">
                <a:solidFill>
                  <a:srgbClr val="008000"/>
                </a:solidFill>
                <a:latin typeface="Arial" pitchFamily="34" charset="0"/>
                <a:cs typeface="Arial" pitchFamily="34" charset="0"/>
              </a:rPr>
              <a:t>Quality [minutes</a:t>
            </a:r>
            <a:r>
              <a:rPr lang="en-US" sz="1700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 + </a:t>
            </a:r>
            <a:r>
              <a:rPr lang="en-US" sz="1700" dirty="0" smtClean="0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matters arising </a:t>
            </a:r>
            <a:r>
              <a:rPr lang="en-US" sz="1700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+ Decision Matrix]</a:t>
            </a:r>
          </a:p>
          <a:p>
            <a:pPr marL="639763" lvl="1" indent="-182563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sz="1700" u="sng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Decision </a:t>
            </a:r>
            <a:r>
              <a:rPr lang="en-US" sz="1700" u="sng" dirty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matrix</a:t>
            </a:r>
            <a:r>
              <a:rPr lang="en-US" sz="1700" dirty="0">
                <a:latin typeface="Arial" pitchFamily="34" charset="0"/>
                <a:cs typeface="Arial" pitchFamily="34" charset="0"/>
              </a:rPr>
              <a:t> – all </a:t>
            </a:r>
            <a:r>
              <a:rPr lang="en-US" sz="1700" dirty="0" smtClean="0">
                <a:latin typeface="Arial" pitchFamily="34" charset="0"/>
                <a:cs typeface="Arial" pitchFamily="34" charset="0"/>
              </a:rPr>
              <a:t>decisions </a:t>
            </a:r>
            <a:r>
              <a:rPr lang="en-US" sz="1700" dirty="0">
                <a:latin typeface="Arial" pitchFamily="34" charset="0"/>
                <a:cs typeface="Arial" pitchFamily="34" charset="0"/>
              </a:rPr>
              <a:t>from matters arising </a:t>
            </a:r>
            <a:r>
              <a:rPr lang="en-US" sz="1700" dirty="0" smtClean="0">
                <a:latin typeface="Arial" pitchFamily="34" charset="0"/>
                <a:cs typeface="Arial" pitchFamily="34" charset="0"/>
              </a:rPr>
              <a:t>(</a:t>
            </a:r>
            <a:r>
              <a:rPr lang="en-US" sz="1700" dirty="0">
                <a:latin typeface="Arial" pitchFamily="34" charset="0"/>
                <a:cs typeface="Arial" pitchFamily="34" charset="0"/>
              </a:rPr>
              <a:t>closed + open</a:t>
            </a:r>
            <a:r>
              <a:rPr lang="en-US" sz="1700" dirty="0" smtClean="0">
                <a:latin typeface="Arial" pitchFamily="34" charset="0"/>
                <a:cs typeface="Arial" pitchFamily="34" charset="0"/>
              </a:rPr>
              <a:t>) e.g. P5</a:t>
            </a:r>
            <a:endParaRPr lang="en-US" sz="1700" dirty="0">
              <a:latin typeface="Arial" pitchFamily="34" charset="0"/>
              <a:cs typeface="Arial" pitchFamily="34" charset="0"/>
            </a:endParaRPr>
          </a:p>
          <a:p>
            <a:pPr marL="639763" lvl="1" indent="-182563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sz="1700" dirty="0" smtClean="0">
                <a:latin typeface="Arial" pitchFamily="34" charset="0"/>
                <a:cs typeface="Arial" pitchFamily="34" charset="0"/>
              </a:rPr>
              <a:t>Admin</a:t>
            </a:r>
            <a:r>
              <a:rPr lang="en-US" sz="1700" dirty="0">
                <a:latin typeface="Arial" pitchFamily="34" charset="0"/>
                <a:cs typeface="Arial" pitchFamily="34" charset="0"/>
              </a:rPr>
              <a:t>: </a:t>
            </a:r>
            <a:r>
              <a:rPr lang="en-US" sz="1700" i="1" u="sng" dirty="0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Invitation</a:t>
            </a:r>
            <a:r>
              <a:rPr lang="en-US" sz="1700" dirty="0">
                <a:latin typeface="Arial" pitchFamily="34" charset="0"/>
                <a:cs typeface="Arial" pitchFamily="34" charset="0"/>
              </a:rPr>
              <a:t> (aft approval of REC meting schedule), </a:t>
            </a:r>
            <a:r>
              <a:rPr lang="en-US" sz="1700" i="1" u="sng" dirty="0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Notice reminder </a:t>
            </a:r>
            <a:r>
              <a:rPr lang="en-US" sz="1700" dirty="0">
                <a:latin typeface="Arial" pitchFamily="34" charset="0"/>
                <a:cs typeface="Arial" pitchFamily="34" charset="0"/>
              </a:rPr>
              <a:t>(21 days), </a:t>
            </a:r>
            <a:r>
              <a:rPr lang="en-US" sz="1700" i="1" u="sng" dirty="0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Agenda</a:t>
            </a:r>
            <a:r>
              <a:rPr lang="en-US" sz="1700" dirty="0">
                <a:latin typeface="Arial" pitchFamily="34" charset="0"/>
                <a:cs typeface="Arial" pitchFamily="34" charset="0"/>
              </a:rPr>
              <a:t> (14 days) &amp; </a:t>
            </a:r>
            <a:r>
              <a:rPr lang="en-US" sz="1700" i="1" u="sng" dirty="0">
                <a:solidFill>
                  <a:srgbClr val="EB6529"/>
                </a:solidFill>
                <a:latin typeface="Arial" pitchFamily="34" charset="0"/>
                <a:cs typeface="Arial" pitchFamily="34" charset="0"/>
              </a:rPr>
              <a:t>Pack</a:t>
            </a:r>
            <a:r>
              <a:rPr lang="en-US" sz="1700" dirty="0">
                <a:latin typeface="Arial" pitchFamily="34" charset="0"/>
                <a:cs typeface="Arial" pitchFamily="34" charset="0"/>
              </a:rPr>
              <a:t> (TOR = 7 days but </a:t>
            </a:r>
            <a:r>
              <a:rPr lang="en-US" sz="1700" dirty="0">
                <a:solidFill>
                  <a:srgbClr val="EB6529"/>
                </a:solidFill>
                <a:latin typeface="Arial" pitchFamily="34" charset="0"/>
                <a:cs typeface="Arial" pitchFamily="34" charset="0"/>
              </a:rPr>
              <a:t>average 5 actual days</a:t>
            </a:r>
            <a:r>
              <a:rPr lang="en-US" sz="1700" dirty="0" smtClean="0">
                <a:latin typeface="Arial" pitchFamily="34" charset="0"/>
                <a:cs typeface="Arial" pitchFamily="34" charset="0"/>
              </a:rPr>
              <a:t>).</a:t>
            </a:r>
          </a:p>
          <a:p>
            <a:pPr marL="639763" lvl="1" indent="-182563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sz="1700" dirty="0" smtClean="0">
                <a:latin typeface="Arial" pitchFamily="34" charset="0"/>
                <a:cs typeface="Arial" pitchFamily="34" charset="0"/>
              </a:rPr>
              <a:t>4 quarterly (Ordinary Agenda) + 1 Special (Reviewed Frameworks + Schedule)</a:t>
            </a:r>
            <a:endParaRPr lang="en-US" sz="1700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7" name="Straight Connector 6"/>
          <p:cNvCxnSpPr/>
          <p:nvPr/>
        </p:nvCxnSpPr>
        <p:spPr bwMode="auto">
          <a:xfrm>
            <a:off x="0" y="1142984"/>
            <a:ext cx="9144000" cy="1588"/>
          </a:xfrm>
          <a:prstGeom prst="line">
            <a:avLst/>
          </a:prstGeom>
          <a:ln>
            <a:solidFill>
              <a:srgbClr val="EF4718"/>
            </a:solidFill>
            <a:headEnd type="none" w="med" len="med"/>
            <a:tailEnd type="none" w="med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pic>
        <p:nvPicPr>
          <p:cNvPr id="8" name="Picture 7" descr="approved-logo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512" y="116632"/>
            <a:ext cx="2771800" cy="931418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3225" y="146350"/>
            <a:ext cx="901700" cy="901700"/>
          </a:xfrm>
          <a:prstGeom prst="rect">
            <a:avLst/>
          </a:prstGeo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7452320" y="6572272"/>
            <a:ext cx="1593850" cy="476250"/>
          </a:xfrm>
        </p:spPr>
        <p:txBody>
          <a:bodyPr/>
          <a:lstStyle/>
          <a:p>
            <a:pPr>
              <a:defRPr/>
            </a:pPr>
            <a:fld id="{FF7A930C-9F51-4BB6-8DBB-EDAB0DE2C28C}" type="slidenum">
              <a:rPr lang="en-US" b="1" smtClean="0">
                <a:solidFill>
                  <a:schemeClr val="bg1"/>
                </a:solidFill>
              </a:rPr>
              <a:pPr>
                <a:defRPr/>
              </a:pPr>
              <a:t>4</a:t>
            </a:fld>
            <a:endParaRPr lang="en-US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2889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0" y="6572272"/>
            <a:ext cx="9144000" cy="285728"/>
          </a:xfrm>
          <a:solidFill>
            <a:srgbClr val="EF4718"/>
          </a:solidFill>
          <a:ln>
            <a:noFill/>
          </a:ln>
        </p:spPr>
        <p:txBody>
          <a:bodyPr/>
          <a:lstStyle/>
          <a:p>
            <a:pPr>
              <a:spcBef>
                <a:spcPts val="600"/>
              </a:spcBef>
              <a:defRPr/>
            </a:pPr>
            <a:r>
              <a:rPr lang="en-US" sz="11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Building a better life for all through an enabling and sustainable world class information and communication technologies environment.</a:t>
            </a:r>
          </a:p>
        </p:txBody>
      </p:sp>
      <p:sp>
        <p:nvSpPr>
          <p:cNvPr id="15363" name="Text Box 2"/>
          <p:cNvSpPr txBox="1">
            <a:spLocks noChangeArrowheads="1"/>
          </p:cNvSpPr>
          <p:nvPr/>
        </p:nvSpPr>
        <p:spPr bwMode="auto">
          <a:xfrm>
            <a:off x="3227522" y="448425"/>
            <a:ext cx="9144000" cy="6469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2075" tIns="46038" rIns="92075" bIns="46038">
            <a:spAutoFit/>
          </a:bodyPr>
          <a:lstStyle/>
          <a:p>
            <a:pPr eaLnBrk="0" hangingPunct="0">
              <a:spcBef>
                <a:spcPct val="50000"/>
              </a:spcBef>
              <a:buClr>
                <a:schemeClr val="tx2"/>
              </a:buClr>
            </a:pPr>
            <a:r>
              <a:rPr lang="en-ZA" sz="3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2</a:t>
            </a:r>
            <a:r>
              <a:rPr lang="en-ZA" sz="3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.a.  </a:t>
            </a:r>
            <a:r>
              <a:rPr lang="en-ZA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Examples of reports</a:t>
            </a:r>
            <a:endParaRPr lang="en-GB" sz="28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5364" name="Text Box 3"/>
          <p:cNvSpPr txBox="1">
            <a:spLocks noChangeArrowheads="1"/>
          </p:cNvSpPr>
          <p:nvPr/>
        </p:nvSpPr>
        <p:spPr bwMode="auto">
          <a:xfrm>
            <a:off x="0" y="1239269"/>
            <a:ext cx="9144000" cy="4752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2075" tIns="46038" rIns="92075" bIns="46038">
            <a:spAutoFit/>
          </a:bodyPr>
          <a:lstStyle/>
          <a:p>
            <a:pPr marL="457200" indent="-457200">
              <a:spcBef>
                <a:spcPct val="20000"/>
              </a:spcBef>
              <a:buFont typeface="+mj-lt"/>
              <a:buAutoNum type="alphaLcParenR"/>
            </a:pPr>
            <a:r>
              <a:rPr lang="en-US" sz="2500" i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Examples for section 2(a) Meetings</a:t>
            </a:r>
          </a:p>
          <a:p>
            <a:pPr lvl="1">
              <a:lnSpc>
                <a:spcPct val="250000"/>
              </a:lnSpc>
              <a:spcBef>
                <a:spcPct val="20000"/>
              </a:spcBef>
            </a:pPr>
            <a:r>
              <a:rPr lang="en-US" sz="1400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Disclaimer: The examples are real/actual DTPS RM reports for meeting held 27 Feb 2018.</a:t>
            </a:r>
          </a:p>
          <a:p>
            <a:pPr lvl="1">
              <a:spcBef>
                <a:spcPct val="20000"/>
              </a:spcBef>
            </a:pPr>
            <a:endParaRPr lang="en-US" sz="2500" dirty="0" smtClean="0">
              <a:latin typeface="Arial" pitchFamily="34" charset="0"/>
              <a:cs typeface="Arial" pitchFamily="34" charset="0"/>
            </a:endParaRPr>
          </a:p>
          <a:p>
            <a:pPr marL="971550" lvl="1" indent="-514350">
              <a:spcBef>
                <a:spcPct val="20000"/>
              </a:spcBef>
              <a:buFont typeface="Wingdings" panose="05000000000000000000" pitchFamily="2" charset="2"/>
              <a:buChar char="ü"/>
            </a:pPr>
            <a:r>
              <a:rPr lang="en-US" sz="2500" dirty="0" smtClean="0">
                <a:latin typeface="Arial" pitchFamily="34" charset="0"/>
                <a:cs typeface="Arial" pitchFamily="34" charset="0"/>
              </a:rPr>
              <a:t>Agenda:</a:t>
            </a:r>
            <a:r>
              <a:rPr lang="en-US" sz="2500" dirty="0" smtClean="0">
                <a:latin typeface="Arial" pitchFamily="34" charset="0"/>
                <a:cs typeface="Arial" pitchFamily="34" charset="0"/>
                <a:sym typeface="Wingdings" panose="05000000000000000000" pitchFamily="2" charset="2"/>
              </a:rPr>
              <a:t></a:t>
            </a:r>
          </a:p>
          <a:p>
            <a:pPr marL="971550" lvl="1" indent="-514350">
              <a:spcBef>
                <a:spcPct val="20000"/>
              </a:spcBef>
              <a:buFont typeface="+mj-lt"/>
              <a:buAutoNum type="romanLcPeriod"/>
            </a:pPr>
            <a:endParaRPr lang="en-US" sz="2500" dirty="0" smtClean="0">
              <a:latin typeface="Arial" pitchFamily="34" charset="0"/>
              <a:cs typeface="Arial" pitchFamily="34" charset="0"/>
              <a:sym typeface="Wingdings" panose="05000000000000000000" pitchFamily="2" charset="2"/>
            </a:endParaRPr>
          </a:p>
          <a:p>
            <a:pPr marL="971550" lvl="1" indent="-514350">
              <a:spcBef>
                <a:spcPct val="20000"/>
              </a:spcBef>
              <a:buFont typeface="Wingdings" panose="05000000000000000000" pitchFamily="2" charset="2"/>
              <a:buChar char="ü"/>
            </a:pPr>
            <a:r>
              <a:rPr lang="en-US" sz="2500" dirty="0">
                <a:latin typeface="Arial" pitchFamily="34" charset="0"/>
                <a:cs typeface="Arial" pitchFamily="34" charset="0"/>
                <a:sym typeface="Wingdings" panose="05000000000000000000" pitchFamily="2" charset="2"/>
              </a:rPr>
              <a:t>List</a:t>
            </a:r>
            <a:r>
              <a:rPr lang="en-US" sz="2500" dirty="0" smtClean="0">
                <a:latin typeface="Arial" pitchFamily="34" charset="0"/>
                <a:cs typeface="Arial" pitchFamily="34" charset="0"/>
                <a:sym typeface="Wingdings" panose="05000000000000000000" pitchFamily="2" charset="2"/>
              </a:rPr>
              <a:t> of Confirmed REC Members &amp; ROs:</a:t>
            </a:r>
          </a:p>
          <a:p>
            <a:pPr marL="971550" lvl="1" indent="-514350">
              <a:spcBef>
                <a:spcPct val="20000"/>
              </a:spcBef>
              <a:buFont typeface="+mj-lt"/>
              <a:buAutoNum type="romanLcPeriod"/>
            </a:pPr>
            <a:endParaRPr lang="en-US" sz="2500" dirty="0" smtClean="0">
              <a:latin typeface="Arial" pitchFamily="34" charset="0"/>
              <a:cs typeface="Arial" pitchFamily="34" charset="0"/>
              <a:sym typeface="Wingdings" panose="05000000000000000000" pitchFamily="2" charset="2"/>
            </a:endParaRPr>
          </a:p>
          <a:p>
            <a:pPr marL="971550" lvl="1" indent="-514350">
              <a:spcBef>
                <a:spcPct val="20000"/>
              </a:spcBef>
              <a:buFont typeface="Wingdings" panose="05000000000000000000" pitchFamily="2" charset="2"/>
              <a:buChar char="ü"/>
            </a:pPr>
            <a:r>
              <a:rPr lang="en-US" sz="2500" dirty="0" smtClean="0">
                <a:latin typeface="Arial" pitchFamily="34" charset="0"/>
                <a:cs typeface="Arial" pitchFamily="34" charset="0"/>
                <a:sym typeface="Wingdings" panose="05000000000000000000" pitchFamily="2" charset="2"/>
              </a:rPr>
              <a:t>Attendance Matrix:</a:t>
            </a:r>
          </a:p>
          <a:p>
            <a:pPr marL="971550" lvl="1" indent="-514350">
              <a:spcBef>
                <a:spcPct val="20000"/>
              </a:spcBef>
              <a:buFont typeface="+mj-lt"/>
              <a:buAutoNum type="romanLcPeriod"/>
            </a:pPr>
            <a:endParaRPr lang="en-US" sz="2500" dirty="0" smtClean="0">
              <a:latin typeface="Arial" pitchFamily="34" charset="0"/>
              <a:cs typeface="Arial" pitchFamily="34" charset="0"/>
              <a:sym typeface="Wingdings" panose="05000000000000000000" pitchFamily="2" charset="2"/>
            </a:endParaRPr>
          </a:p>
          <a:p>
            <a:pPr marL="971550" lvl="1" indent="-514350">
              <a:spcBef>
                <a:spcPct val="20000"/>
              </a:spcBef>
              <a:buFont typeface="Wingdings" panose="05000000000000000000" pitchFamily="2" charset="2"/>
              <a:buChar char="ü"/>
            </a:pPr>
            <a:r>
              <a:rPr lang="en-US" sz="2500" dirty="0" smtClean="0">
                <a:latin typeface="Arial" pitchFamily="34" charset="0"/>
                <a:cs typeface="Arial" pitchFamily="34" charset="0"/>
                <a:sym typeface="Wingdings" panose="05000000000000000000" pitchFamily="2" charset="2"/>
              </a:rPr>
              <a:t>Decision Matrix:</a:t>
            </a:r>
            <a:endParaRPr lang="en-US" sz="2500" dirty="0" smtClean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7" name="Straight Connector 6"/>
          <p:cNvCxnSpPr/>
          <p:nvPr/>
        </p:nvCxnSpPr>
        <p:spPr bwMode="auto">
          <a:xfrm>
            <a:off x="0" y="1142984"/>
            <a:ext cx="9144000" cy="1588"/>
          </a:xfrm>
          <a:prstGeom prst="line">
            <a:avLst/>
          </a:prstGeom>
          <a:ln>
            <a:solidFill>
              <a:srgbClr val="EF4718"/>
            </a:solidFill>
            <a:headEnd type="none" w="med" len="med"/>
            <a:tailEnd type="none" w="med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pic>
        <p:nvPicPr>
          <p:cNvPr id="8" name="Picture 7" descr="approved-log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9512" y="116632"/>
            <a:ext cx="2771800" cy="931418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3225" y="146350"/>
            <a:ext cx="901700" cy="901700"/>
          </a:xfrm>
          <a:prstGeom prst="rect">
            <a:avLst/>
          </a:prstGeo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7452320" y="6572272"/>
            <a:ext cx="1593850" cy="476250"/>
          </a:xfrm>
        </p:spPr>
        <p:txBody>
          <a:bodyPr/>
          <a:lstStyle/>
          <a:p>
            <a:pPr>
              <a:defRPr/>
            </a:pPr>
            <a:fld id="{FF7A930C-9F51-4BB6-8DBB-EDAB0DE2C28C}" type="slidenum">
              <a:rPr lang="en-US" b="1" smtClean="0">
                <a:solidFill>
                  <a:schemeClr val="bg1"/>
                </a:solidFill>
              </a:rPr>
              <a:pPr>
                <a:defRPr/>
              </a:pPr>
              <a:t>5</a:t>
            </a:fld>
            <a:endParaRPr lang="en-US" b="1" dirty="0">
              <a:solidFill>
                <a:schemeClr val="bg1"/>
              </a:solidFill>
            </a:endParaRP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41723278"/>
              </p:ext>
            </p:extLst>
          </p:nvPr>
        </p:nvGraphicFramePr>
        <p:xfrm>
          <a:off x="2762845" y="2700222"/>
          <a:ext cx="914400" cy="771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9" name="Document" showAsIcon="1" r:id="rId5" imgW="914400" imgH="771480" progId="Word.Document.12">
                  <p:embed/>
                </p:oleObj>
              </mc:Choice>
              <mc:Fallback>
                <p:oleObj name="Document" showAsIcon="1" r:id="rId5" imgW="914400" imgH="77148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762845" y="2700222"/>
                        <a:ext cx="914400" cy="771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50865026"/>
              </p:ext>
            </p:extLst>
          </p:nvPr>
        </p:nvGraphicFramePr>
        <p:xfrm>
          <a:off x="7559675" y="3542568"/>
          <a:ext cx="914400" cy="771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0" name="Document" showAsIcon="1" r:id="rId7" imgW="914400" imgH="771480" progId="Word.Document.12">
                  <p:embed/>
                </p:oleObj>
              </mc:Choice>
              <mc:Fallback>
                <p:oleObj name="Document" showAsIcon="1" r:id="rId7" imgW="914400" imgH="77148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7559675" y="3542568"/>
                        <a:ext cx="914400" cy="771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hlinkClick r:id="" action="ppaction://ole?verb=0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24511807"/>
              </p:ext>
            </p:extLst>
          </p:nvPr>
        </p:nvGraphicFramePr>
        <p:xfrm>
          <a:off x="4114800" y="5580405"/>
          <a:ext cx="914400" cy="771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1" name="Presentation" showAsIcon="1" r:id="rId9" imgW="914400" imgH="771480" progId="PowerPoint.Show.12">
                  <p:embed/>
                </p:oleObj>
              </mc:Choice>
              <mc:Fallback>
                <p:oleObj name="Presentation" showAsIcon="1" r:id="rId9" imgW="914400" imgH="771480" progId="PowerPoint.Show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114800" y="5580405"/>
                        <a:ext cx="914400" cy="771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92052974"/>
              </p:ext>
            </p:extLst>
          </p:nvPr>
        </p:nvGraphicFramePr>
        <p:xfrm>
          <a:off x="4114800" y="4618358"/>
          <a:ext cx="914400" cy="771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2" name="Document" showAsIcon="1" r:id="rId11" imgW="914400" imgH="771480" progId="Word.Document.12">
                  <p:embed/>
                </p:oleObj>
              </mc:Choice>
              <mc:Fallback>
                <p:oleObj name="Document" showAsIcon="1" r:id="rId11" imgW="914400" imgH="77148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4114800" y="4618358"/>
                        <a:ext cx="914400" cy="771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96769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0" y="6572272"/>
            <a:ext cx="9144000" cy="285728"/>
          </a:xfrm>
          <a:solidFill>
            <a:srgbClr val="EF4718"/>
          </a:solidFill>
          <a:ln>
            <a:noFill/>
          </a:ln>
        </p:spPr>
        <p:txBody>
          <a:bodyPr/>
          <a:lstStyle/>
          <a:p>
            <a:pPr>
              <a:spcBef>
                <a:spcPts val="600"/>
              </a:spcBef>
              <a:defRPr/>
            </a:pPr>
            <a:r>
              <a:rPr lang="en-US" sz="11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Building a better life for all through an enabling and sustainable world class information and communication technologies environment.</a:t>
            </a:r>
          </a:p>
        </p:txBody>
      </p:sp>
      <p:sp>
        <p:nvSpPr>
          <p:cNvPr id="15363" name="Text Box 2"/>
          <p:cNvSpPr txBox="1">
            <a:spLocks noChangeArrowheads="1"/>
          </p:cNvSpPr>
          <p:nvPr/>
        </p:nvSpPr>
        <p:spPr bwMode="auto">
          <a:xfrm>
            <a:off x="2979999" y="582341"/>
            <a:ext cx="9144000" cy="6469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2075" tIns="46038" rIns="92075" bIns="46038">
            <a:spAutoFit/>
          </a:bodyPr>
          <a:lstStyle/>
          <a:p>
            <a:pPr eaLnBrk="0" hangingPunct="0">
              <a:spcBef>
                <a:spcPct val="50000"/>
              </a:spcBef>
              <a:buClr>
                <a:schemeClr val="tx2"/>
              </a:buClr>
            </a:pPr>
            <a:r>
              <a:rPr lang="en-ZA" sz="36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2</a:t>
            </a:r>
            <a:r>
              <a:rPr lang="en-ZA" sz="3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.  REC REPORTING</a:t>
            </a:r>
            <a:endParaRPr lang="en-GB" sz="36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5364" name="Text Box 3"/>
          <p:cNvSpPr txBox="1">
            <a:spLocks noChangeArrowheads="1"/>
          </p:cNvSpPr>
          <p:nvPr/>
        </p:nvSpPr>
        <p:spPr bwMode="auto">
          <a:xfrm>
            <a:off x="0" y="1239269"/>
            <a:ext cx="9144000" cy="55190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2075" tIns="46038" rIns="92075" bIns="46038">
            <a:spAutoFit/>
          </a:bodyPr>
          <a:lstStyle/>
          <a:p>
            <a:pPr marL="457200" indent="-457200">
              <a:spcBef>
                <a:spcPct val="20000"/>
              </a:spcBef>
              <a:buFont typeface="+mj-lt"/>
              <a:buAutoNum type="alphaLcParenR"/>
            </a:pPr>
            <a:r>
              <a:rPr lang="en-US" sz="2500" i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Success </a:t>
            </a:r>
            <a:r>
              <a:rPr lang="en-US" sz="2500" i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Factors continued</a:t>
            </a:r>
          </a:p>
          <a:p>
            <a:pPr marL="722313" lvl="1" indent="-265113">
              <a:lnSpc>
                <a:spcPct val="200000"/>
              </a:lnSpc>
              <a:spcBef>
                <a:spcPct val="20000"/>
              </a:spcBef>
              <a:buFont typeface="+mj-lt"/>
              <a:buAutoNum type="romanLcPeriod"/>
            </a:pPr>
            <a:r>
              <a:rPr lang="en-US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Current reporting structure</a:t>
            </a:r>
            <a:endParaRPr lang="en-US" sz="1900" dirty="0" smtClean="0">
              <a:latin typeface="Arial" pitchFamily="34" charset="0"/>
              <a:cs typeface="Arial" pitchFamily="34" charset="0"/>
            </a:endParaRPr>
          </a:p>
          <a:p>
            <a:pPr lvl="2">
              <a:spcBef>
                <a:spcPct val="20000"/>
              </a:spcBef>
            </a:pPr>
            <a:r>
              <a:rPr lang="en-US" sz="1900" dirty="0" smtClean="0">
                <a:latin typeface="Arial" pitchFamily="34" charset="0"/>
                <a:cs typeface="Arial" pitchFamily="34" charset="0"/>
              </a:rPr>
              <a:t>Focus</a:t>
            </a:r>
            <a:r>
              <a:rPr lang="en-US" sz="1900" dirty="0">
                <a:latin typeface="Arial" pitchFamily="34" charset="0"/>
                <a:cs typeface="Arial" pitchFamily="34" charset="0"/>
              </a:rPr>
              <a:t>: </a:t>
            </a:r>
            <a:endParaRPr lang="en-US" sz="1900" dirty="0" smtClean="0">
              <a:latin typeface="Arial" pitchFamily="34" charset="0"/>
              <a:cs typeface="Arial" pitchFamily="34" charset="0"/>
            </a:endParaRPr>
          </a:p>
          <a:p>
            <a:pPr marL="1096963" lvl="2" indent="-182563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sz="1900" dirty="0" smtClean="0">
                <a:latin typeface="Arial" pitchFamily="34" charset="0"/>
                <a:cs typeface="Arial" pitchFamily="34" charset="0"/>
              </a:rPr>
              <a:t>Strategic + Operational Risk Mitigation Implementation Report </a:t>
            </a:r>
            <a:r>
              <a:rPr lang="en-US" sz="1900" dirty="0">
                <a:latin typeface="Arial" pitchFamily="34" charset="0"/>
                <a:cs typeface="Arial" pitchFamily="34" charset="0"/>
              </a:rPr>
              <a:t>(only escalated strategic + operational risks) </a:t>
            </a:r>
            <a:r>
              <a:rPr lang="en-US" sz="1900" dirty="0" smtClean="0">
                <a:latin typeface="Arial" pitchFamily="34" charset="0"/>
                <a:cs typeface="Arial" pitchFamily="34" charset="0"/>
              </a:rPr>
              <a:t>- Quarterly </a:t>
            </a:r>
            <a:r>
              <a:rPr lang="en-US" sz="1900" dirty="0">
                <a:latin typeface="Arial" pitchFamily="34" charset="0"/>
                <a:cs typeface="Arial" pitchFamily="34" charset="0"/>
              </a:rPr>
              <a:t>- E.g. </a:t>
            </a:r>
            <a:r>
              <a:rPr lang="en-US" sz="1900" dirty="0" smtClean="0">
                <a:latin typeface="Arial" pitchFamily="34" charset="0"/>
                <a:cs typeface="Arial" pitchFamily="34" charset="0"/>
              </a:rPr>
              <a:t>P9</a:t>
            </a:r>
            <a:endParaRPr lang="en-US" sz="1900" dirty="0">
              <a:latin typeface="Arial" pitchFamily="34" charset="0"/>
              <a:cs typeface="Arial" pitchFamily="34" charset="0"/>
            </a:endParaRPr>
          </a:p>
          <a:p>
            <a:pPr marL="1096963" lvl="2" indent="-182563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sz="1900" dirty="0">
                <a:latin typeface="Arial" pitchFamily="34" charset="0"/>
                <a:cs typeface="Arial" pitchFamily="34" charset="0"/>
              </a:rPr>
              <a:t>Key strategic +</a:t>
            </a:r>
            <a:r>
              <a:rPr lang="en-US" sz="19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900" dirty="0">
                <a:latin typeface="Arial" pitchFamily="34" charset="0"/>
                <a:cs typeface="Arial" pitchFamily="34" charset="0"/>
              </a:rPr>
              <a:t>operational risks reports </a:t>
            </a:r>
            <a:r>
              <a:rPr lang="en-US" sz="1900" dirty="0" smtClean="0">
                <a:latin typeface="Arial" pitchFamily="34" charset="0"/>
                <a:cs typeface="Arial" pitchFamily="34" charset="0"/>
              </a:rPr>
              <a:t>(DEC, REC consider </a:t>
            </a:r>
            <a:r>
              <a:rPr lang="en-US" sz="1900" dirty="0">
                <a:latin typeface="Arial" pitchFamily="34" charset="0"/>
                <a:cs typeface="Arial" pitchFamily="34" charset="0"/>
              </a:rPr>
              <a:t>&amp; recommend for </a:t>
            </a:r>
            <a:r>
              <a:rPr lang="en-US" sz="1900" dirty="0" smtClean="0">
                <a:latin typeface="Arial" pitchFamily="34" charset="0"/>
                <a:cs typeface="Arial" pitchFamily="34" charset="0"/>
              </a:rPr>
              <a:t>approval; AC considers, comment/input &amp; accept; </a:t>
            </a:r>
            <a:r>
              <a:rPr lang="en-US" sz="1900" dirty="0">
                <a:latin typeface="Arial" pitchFamily="34" charset="0"/>
                <a:cs typeface="Arial" pitchFamily="34" charset="0"/>
              </a:rPr>
              <a:t>DG </a:t>
            </a:r>
            <a:r>
              <a:rPr lang="en-US" sz="1900" dirty="0" smtClean="0">
                <a:latin typeface="Arial" pitchFamily="34" charset="0"/>
                <a:cs typeface="Arial" pitchFamily="34" charset="0"/>
              </a:rPr>
              <a:t>signs-off) – Annually e.g. P9</a:t>
            </a:r>
          </a:p>
          <a:p>
            <a:pPr marL="1096963" lvl="2" indent="-182563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sz="1900" dirty="0" smtClean="0">
                <a:latin typeface="Arial" pitchFamily="34" charset="0"/>
                <a:cs typeface="Arial" pitchFamily="34" charset="0"/>
              </a:rPr>
              <a:t>Strategic + Operational Risk Registers (ROs </a:t>
            </a:r>
            <a:r>
              <a:rPr lang="en-US" sz="1900" dirty="0">
                <a:latin typeface="Arial" pitchFamily="34" charset="0"/>
                <a:cs typeface="Arial" pitchFamily="34" charset="0"/>
              </a:rPr>
              <a:t>sign </a:t>
            </a:r>
            <a:r>
              <a:rPr lang="en-US" sz="1900" dirty="0" smtClean="0">
                <a:latin typeface="Arial" pitchFamily="34" charset="0"/>
                <a:cs typeface="Arial" pitchFamily="34" charset="0"/>
              </a:rPr>
              <a:t>their respective </a:t>
            </a:r>
            <a:r>
              <a:rPr lang="en-US" sz="1900" dirty="0">
                <a:latin typeface="Arial" pitchFamily="34" charset="0"/>
                <a:cs typeface="Arial" pitchFamily="34" charset="0"/>
              </a:rPr>
              <a:t>Branch </a:t>
            </a:r>
            <a:r>
              <a:rPr lang="en-US" sz="1900" dirty="0" smtClean="0">
                <a:latin typeface="Arial" pitchFamily="34" charset="0"/>
                <a:cs typeface="Arial" pitchFamily="34" charset="0"/>
              </a:rPr>
              <a:t>Risks + Present in Meetings = Accountability Accepted)</a:t>
            </a:r>
          </a:p>
          <a:p>
            <a:pPr marL="1096963" lvl="2" indent="-182563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sz="1900" dirty="0" smtClean="0">
                <a:latin typeface="Arial" pitchFamily="34" charset="0"/>
                <a:cs typeface="Arial" pitchFamily="34" charset="0"/>
              </a:rPr>
              <a:t>Frameworks (RM + RAT + KRI + EI + FPP) – Form </a:t>
            </a:r>
            <a:r>
              <a:rPr lang="en-US" sz="1900" dirty="0" err="1" smtClean="0">
                <a:latin typeface="Arial" pitchFamily="34" charset="0"/>
                <a:cs typeface="Arial" pitchFamily="34" charset="0"/>
              </a:rPr>
              <a:t>Gov</a:t>
            </a:r>
            <a:r>
              <a:rPr lang="en-US" sz="1900" dirty="0" smtClean="0">
                <a:latin typeface="Arial" pitchFamily="34" charset="0"/>
                <a:cs typeface="Arial" pitchFamily="34" charset="0"/>
              </a:rPr>
              <a:t> Framework – Annually</a:t>
            </a:r>
          </a:p>
          <a:p>
            <a:pPr marL="1096963" lvl="2" indent="-182563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sz="1900" dirty="0" smtClean="0">
                <a:latin typeface="Arial" pitchFamily="34" charset="0"/>
                <a:cs typeface="Arial" pitchFamily="34" charset="0"/>
              </a:rPr>
              <a:t>RM Implementation Dashboard + Maturity Assessment Report – Quarterly e.g. P9</a:t>
            </a:r>
          </a:p>
          <a:p>
            <a:pPr marL="1096963" lvl="2" indent="-182563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sz="1900" dirty="0" smtClean="0">
                <a:latin typeface="Arial" pitchFamily="34" charset="0"/>
                <a:cs typeface="Arial" pitchFamily="34" charset="0"/>
              </a:rPr>
              <a:t>Governance &amp; Compliance + Fraud Prevention Reports – Quarterly</a:t>
            </a:r>
          </a:p>
        </p:txBody>
      </p:sp>
      <p:cxnSp>
        <p:nvCxnSpPr>
          <p:cNvPr id="7" name="Straight Connector 6"/>
          <p:cNvCxnSpPr/>
          <p:nvPr/>
        </p:nvCxnSpPr>
        <p:spPr bwMode="auto">
          <a:xfrm>
            <a:off x="0" y="1142984"/>
            <a:ext cx="9144000" cy="1588"/>
          </a:xfrm>
          <a:prstGeom prst="line">
            <a:avLst/>
          </a:prstGeom>
          <a:ln>
            <a:solidFill>
              <a:srgbClr val="EF4718"/>
            </a:solidFill>
            <a:headEnd type="none" w="med" len="med"/>
            <a:tailEnd type="none" w="med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pic>
        <p:nvPicPr>
          <p:cNvPr id="8" name="Picture 7" descr="approved-logo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512" y="116632"/>
            <a:ext cx="2771800" cy="931418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3225" y="146350"/>
            <a:ext cx="901700" cy="901700"/>
          </a:xfrm>
          <a:prstGeom prst="rect">
            <a:avLst/>
          </a:prstGeo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7452320" y="6572272"/>
            <a:ext cx="1593850" cy="476250"/>
          </a:xfrm>
        </p:spPr>
        <p:txBody>
          <a:bodyPr/>
          <a:lstStyle/>
          <a:p>
            <a:pPr>
              <a:defRPr/>
            </a:pPr>
            <a:fld id="{FF7A930C-9F51-4BB6-8DBB-EDAB0DE2C28C}" type="slidenum">
              <a:rPr lang="en-US" b="1" smtClean="0">
                <a:solidFill>
                  <a:schemeClr val="bg1"/>
                </a:solidFill>
              </a:rPr>
              <a:pPr>
                <a:defRPr/>
              </a:pPr>
              <a:t>6</a:t>
            </a:fld>
            <a:endParaRPr lang="en-US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3830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0" y="6572272"/>
            <a:ext cx="9144000" cy="285728"/>
          </a:xfrm>
          <a:solidFill>
            <a:srgbClr val="EF4718"/>
          </a:solidFill>
          <a:ln>
            <a:noFill/>
          </a:ln>
        </p:spPr>
        <p:txBody>
          <a:bodyPr/>
          <a:lstStyle/>
          <a:p>
            <a:pPr>
              <a:spcBef>
                <a:spcPts val="600"/>
              </a:spcBef>
              <a:defRPr/>
            </a:pPr>
            <a:r>
              <a:rPr lang="en-US" sz="11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Building a better life for all through an enabling and sustainable world class information and communication technologies environment.</a:t>
            </a:r>
          </a:p>
        </p:txBody>
      </p:sp>
      <p:sp>
        <p:nvSpPr>
          <p:cNvPr id="15363" name="Text Box 2"/>
          <p:cNvSpPr txBox="1">
            <a:spLocks noChangeArrowheads="1"/>
          </p:cNvSpPr>
          <p:nvPr/>
        </p:nvSpPr>
        <p:spPr bwMode="auto">
          <a:xfrm>
            <a:off x="2979999" y="582341"/>
            <a:ext cx="9144000" cy="6469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2075" tIns="46038" rIns="92075" bIns="46038">
            <a:spAutoFit/>
          </a:bodyPr>
          <a:lstStyle/>
          <a:p>
            <a:pPr eaLnBrk="0" hangingPunct="0">
              <a:spcBef>
                <a:spcPct val="50000"/>
              </a:spcBef>
              <a:buClr>
                <a:schemeClr val="tx2"/>
              </a:buClr>
            </a:pPr>
            <a:r>
              <a:rPr lang="en-ZA" sz="3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2</a:t>
            </a:r>
            <a:r>
              <a:rPr lang="en-ZA" sz="3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.a.  REC REPORTING</a:t>
            </a:r>
            <a:endParaRPr lang="en-GB" sz="36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5364" name="Text Box 3"/>
          <p:cNvSpPr txBox="1">
            <a:spLocks noChangeArrowheads="1"/>
          </p:cNvSpPr>
          <p:nvPr/>
        </p:nvSpPr>
        <p:spPr bwMode="auto">
          <a:xfrm>
            <a:off x="0" y="1239269"/>
            <a:ext cx="9144000" cy="51312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2075" tIns="46038" rIns="92075" bIns="46038">
            <a:spAutoFit/>
          </a:bodyPr>
          <a:lstStyle/>
          <a:p>
            <a:pPr marL="457200" indent="-457200">
              <a:spcBef>
                <a:spcPct val="20000"/>
              </a:spcBef>
              <a:buFont typeface="+mj-lt"/>
              <a:buAutoNum type="alphaLcParenR"/>
            </a:pPr>
            <a:r>
              <a:rPr lang="en-US" sz="2500" i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Success </a:t>
            </a:r>
            <a:r>
              <a:rPr lang="en-US" sz="2500" i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Factors continued</a:t>
            </a:r>
          </a:p>
          <a:p>
            <a:pPr lvl="2">
              <a:spcBef>
                <a:spcPct val="20000"/>
              </a:spcBef>
            </a:pPr>
            <a:endParaRPr lang="en-US" sz="500" dirty="0" smtClean="0">
              <a:latin typeface="Arial" pitchFamily="34" charset="0"/>
              <a:cs typeface="Arial" pitchFamily="34" charset="0"/>
            </a:endParaRPr>
          </a:p>
          <a:p>
            <a:pPr lvl="2">
              <a:spcBef>
                <a:spcPct val="20000"/>
              </a:spcBef>
            </a:pPr>
            <a:r>
              <a:rPr lang="en-US" sz="1900" dirty="0" smtClean="0">
                <a:latin typeface="Arial" pitchFamily="34" charset="0"/>
                <a:cs typeface="Arial" pitchFamily="34" charset="0"/>
              </a:rPr>
              <a:t>REC Reporting Structure</a:t>
            </a:r>
          </a:p>
          <a:p>
            <a:pPr lvl="2">
              <a:spcBef>
                <a:spcPct val="20000"/>
              </a:spcBef>
            </a:pPr>
            <a:endParaRPr lang="en-US" sz="1900" dirty="0" smtClean="0">
              <a:latin typeface="Arial" pitchFamily="34" charset="0"/>
              <a:cs typeface="Arial" pitchFamily="34" charset="0"/>
            </a:endParaRPr>
          </a:p>
          <a:p>
            <a:pPr lvl="2">
              <a:spcBef>
                <a:spcPct val="20000"/>
              </a:spcBef>
            </a:pPr>
            <a:endParaRPr lang="en-US" sz="1900" dirty="0" smtClean="0">
              <a:latin typeface="Arial" pitchFamily="34" charset="0"/>
              <a:cs typeface="Arial" pitchFamily="34" charset="0"/>
            </a:endParaRPr>
          </a:p>
          <a:p>
            <a:pPr lvl="2">
              <a:spcBef>
                <a:spcPct val="20000"/>
              </a:spcBef>
            </a:pPr>
            <a:endParaRPr lang="en-US" sz="1900" dirty="0">
              <a:latin typeface="Arial" pitchFamily="34" charset="0"/>
              <a:cs typeface="Arial" pitchFamily="34" charset="0"/>
            </a:endParaRPr>
          </a:p>
          <a:p>
            <a:pPr lvl="2">
              <a:spcBef>
                <a:spcPct val="20000"/>
              </a:spcBef>
            </a:pPr>
            <a:endParaRPr lang="en-US" sz="1900" dirty="0" smtClean="0">
              <a:latin typeface="Arial" pitchFamily="34" charset="0"/>
              <a:cs typeface="Arial" pitchFamily="34" charset="0"/>
            </a:endParaRPr>
          </a:p>
          <a:p>
            <a:pPr lvl="2">
              <a:spcBef>
                <a:spcPct val="20000"/>
              </a:spcBef>
            </a:pPr>
            <a:endParaRPr lang="en-US" sz="1900" dirty="0">
              <a:latin typeface="Arial" pitchFamily="34" charset="0"/>
              <a:cs typeface="Arial" pitchFamily="34" charset="0"/>
            </a:endParaRPr>
          </a:p>
          <a:p>
            <a:pPr lvl="2">
              <a:spcBef>
                <a:spcPct val="20000"/>
              </a:spcBef>
            </a:pPr>
            <a:endParaRPr lang="en-US" sz="1900" dirty="0" smtClean="0">
              <a:latin typeface="Arial" pitchFamily="34" charset="0"/>
              <a:cs typeface="Arial" pitchFamily="34" charset="0"/>
            </a:endParaRPr>
          </a:p>
          <a:p>
            <a:pPr lvl="2">
              <a:spcBef>
                <a:spcPct val="20000"/>
              </a:spcBef>
            </a:pPr>
            <a:endParaRPr lang="en-US" sz="1900" dirty="0">
              <a:latin typeface="Arial" pitchFamily="34" charset="0"/>
              <a:cs typeface="Arial" pitchFamily="34" charset="0"/>
            </a:endParaRPr>
          </a:p>
          <a:p>
            <a:pPr lvl="2">
              <a:spcBef>
                <a:spcPct val="20000"/>
              </a:spcBef>
            </a:pPr>
            <a:endParaRPr lang="en-US" sz="1900" dirty="0" smtClean="0">
              <a:latin typeface="Arial" pitchFamily="34" charset="0"/>
              <a:cs typeface="Arial" pitchFamily="34" charset="0"/>
            </a:endParaRPr>
          </a:p>
          <a:p>
            <a:pPr lvl="2">
              <a:spcBef>
                <a:spcPct val="20000"/>
              </a:spcBef>
            </a:pPr>
            <a:endParaRPr lang="en-US" sz="1900" dirty="0">
              <a:latin typeface="Arial" pitchFamily="34" charset="0"/>
              <a:cs typeface="Arial" pitchFamily="34" charset="0"/>
            </a:endParaRPr>
          </a:p>
          <a:p>
            <a:pPr lvl="2">
              <a:spcBef>
                <a:spcPct val="20000"/>
              </a:spcBef>
            </a:pPr>
            <a:endParaRPr lang="en-US" sz="1900" dirty="0" smtClean="0">
              <a:latin typeface="Arial" pitchFamily="34" charset="0"/>
              <a:cs typeface="Arial" pitchFamily="34" charset="0"/>
            </a:endParaRPr>
          </a:p>
          <a:p>
            <a:pPr lvl="2">
              <a:spcBef>
                <a:spcPct val="20000"/>
              </a:spcBef>
            </a:pPr>
            <a:endParaRPr lang="en-US" sz="1900" dirty="0">
              <a:latin typeface="Arial" pitchFamily="34" charset="0"/>
              <a:cs typeface="Arial" pitchFamily="34" charset="0"/>
            </a:endParaRPr>
          </a:p>
          <a:p>
            <a:pPr lvl="2">
              <a:spcBef>
                <a:spcPct val="20000"/>
              </a:spcBef>
            </a:pPr>
            <a:endParaRPr lang="en-US" sz="1900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7" name="Straight Connector 6"/>
          <p:cNvCxnSpPr/>
          <p:nvPr/>
        </p:nvCxnSpPr>
        <p:spPr bwMode="auto">
          <a:xfrm>
            <a:off x="0" y="1142984"/>
            <a:ext cx="9144000" cy="1588"/>
          </a:xfrm>
          <a:prstGeom prst="line">
            <a:avLst/>
          </a:prstGeom>
          <a:ln>
            <a:solidFill>
              <a:srgbClr val="EF4718"/>
            </a:solidFill>
            <a:headEnd type="none" w="med" len="med"/>
            <a:tailEnd type="none" w="med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pic>
        <p:nvPicPr>
          <p:cNvPr id="8" name="Picture 7" descr="approved-logo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512" y="116632"/>
            <a:ext cx="2771800" cy="931418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3225" y="146350"/>
            <a:ext cx="901700" cy="901700"/>
          </a:xfrm>
          <a:prstGeom prst="rect">
            <a:avLst/>
          </a:prstGeo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7452320" y="6572272"/>
            <a:ext cx="1593850" cy="476250"/>
          </a:xfrm>
        </p:spPr>
        <p:txBody>
          <a:bodyPr/>
          <a:lstStyle/>
          <a:p>
            <a:pPr>
              <a:defRPr/>
            </a:pPr>
            <a:fld id="{FF7A930C-9F51-4BB6-8DBB-EDAB0DE2C28C}" type="slidenum">
              <a:rPr lang="en-US" b="1" smtClean="0">
                <a:solidFill>
                  <a:schemeClr val="bg1"/>
                </a:solidFill>
              </a:rPr>
              <a:pPr>
                <a:defRPr/>
              </a:pPr>
              <a:t>7</a:t>
            </a:fld>
            <a:endParaRPr lang="en-US" b="1" dirty="0">
              <a:solidFill>
                <a:schemeClr val="bg1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2243165"/>
            <a:ext cx="6192688" cy="42226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1722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0" y="6572272"/>
            <a:ext cx="9144000" cy="285728"/>
          </a:xfrm>
          <a:solidFill>
            <a:srgbClr val="EF4718"/>
          </a:solidFill>
          <a:ln>
            <a:noFill/>
          </a:ln>
        </p:spPr>
        <p:txBody>
          <a:bodyPr/>
          <a:lstStyle/>
          <a:p>
            <a:pPr>
              <a:spcBef>
                <a:spcPts val="600"/>
              </a:spcBef>
              <a:defRPr/>
            </a:pPr>
            <a:r>
              <a:rPr lang="en-US" sz="11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Building a better life for all through an enabling and sustainable world class information and communication technologies environment.</a:t>
            </a:r>
          </a:p>
        </p:txBody>
      </p:sp>
      <p:sp>
        <p:nvSpPr>
          <p:cNvPr id="15363" name="Text Box 2"/>
          <p:cNvSpPr txBox="1">
            <a:spLocks noChangeArrowheads="1"/>
          </p:cNvSpPr>
          <p:nvPr/>
        </p:nvSpPr>
        <p:spPr bwMode="auto">
          <a:xfrm>
            <a:off x="2979999" y="582341"/>
            <a:ext cx="9144000" cy="6469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2075" tIns="46038" rIns="92075" bIns="46038">
            <a:spAutoFit/>
          </a:bodyPr>
          <a:lstStyle/>
          <a:p>
            <a:pPr eaLnBrk="0" hangingPunct="0">
              <a:spcBef>
                <a:spcPct val="50000"/>
              </a:spcBef>
              <a:buClr>
                <a:schemeClr val="tx2"/>
              </a:buClr>
            </a:pPr>
            <a:r>
              <a:rPr lang="en-ZA" sz="3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1.  </a:t>
            </a:r>
            <a:r>
              <a:rPr lang="en-ZA" sz="3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REC REPORTING</a:t>
            </a:r>
            <a:endParaRPr lang="en-GB" sz="36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5364" name="Text Box 3"/>
          <p:cNvSpPr txBox="1">
            <a:spLocks noChangeArrowheads="1"/>
          </p:cNvSpPr>
          <p:nvPr/>
        </p:nvSpPr>
        <p:spPr bwMode="auto">
          <a:xfrm>
            <a:off x="0" y="1239269"/>
            <a:ext cx="9144000" cy="48388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2075" tIns="46038" rIns="92075" bIns="46038">
            <a:spAutoFit/>
          </a:bodyPr>
          <a:lstStyle/>
          <a:p>
            <a:pPr marL="457200" indent="-457200">
              <a:spcBef>
                <a:spcPct val="20000"/>
              </a:spcBef>
              <a:buFont typeface="+mj-lt"/>
              <a:buAutoNum type="alphaLcParenR"/>
            </a:pPr>
            <a:r>
              <a:rPr lang="en-US" sz="2500" i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Success </a:t>
            </a:r>
            <a:r>
              <a:rPr lang="en-US" sz="2500" i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Factors continued</a:t>
            </a:r>
          </a:p>
          <a:p>
            <a:pPr marL="722313" lvl="1" indent="-265113">
              <a:lnSpc>
                <a:spcPct val="200000"/>
              </a:lnSpc>
              <a:spcBef>
                <a:spcPct val="20000"/>
              </a:spcBef>
              <a:buFont typeface="+mj-lt"/>
              <a:buAutoNum type="romanLcPeriod"/>
            </a:pP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Templates </a:t>
            </a:r>
            <a:r>
              <a:rPr lang="en-US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&amp; Value Add</a:t>
            </a:r>
            <a:endParaRPr lang="en-US" sz="1900" dirty="0">
              <a:latin typeface="Arial" pitchFamily="34" charset="0"/>
              <a:cs typeface="Arial" pitchFamily="34" charset="0"/>
            </a:endParaRPr>
          </a:p>
          <a:p>
            <a:pPr lvl="2">
              <a:spcBef>
                <a:spcPct val="20000"/>
              </a:spcBef>
            </a:pPr>
            <a:r>
              <a:rPr lang="en-US" sz="1900" dirty="0" smtClean="0">
                <a:latin typeface="Arial" pitchFamily="34" charset="0"/>
                <a:cs typeface="Arial" pitchFamily="34" charset="0"/>
              </a:rPr>
              <a:t>Value Adding:</a:t>
            </a:r>
          </a:p>
          <a:p>
            <a:pPr marL="1096963" lvl="2" indent="-182563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sz="1900" dirty="0" smtClean="0">
                <a:latin typeface="Arial" pitchFamily="34" charset="0"/>
                <a:cs typeface="Arial" pitchFamily="34" charset="0"/>
              </a:rPr>
              <a:t>Long outstanding Decisions / Recommendations (</a:t>
            </a:r>
            <a:r>
              <a:rPr lang="en-US" sz="1900" i="1" u="sng" dirty="0" smtClean="0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AC Chair to DG for intervention</a:t>
            </a:r>
            <a:r>
              <a:rPr lang="en-US" sz="1900" dirty="0" smtClean="0">
                <a:latin typeface="Arial" pitchFamily="34" charset="0"/>
                <a:cs typeface="Arial" pitchFamily="34" charset="0"/>
              </a:rPr>
              <a:t>) e.g. P9</a:t>
            </a:r>
          </a:p>
          <a:p>
            <a:pPr marL="1096963" lvl="2" indent="-182563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sz="1900" dirty="0" smtClean="0">
                <a:latin typeface="Arial" pitchFamily="34" charset="0"/>
                <a:cs typeface="Arial" pitchFamily="34" charset="0"/>
              </a:rPr>
              <a:t>Ethics &amp; Anti-Corruption Reporting: Implementation = open meeting : Details = Closed meeting =:= </a:t>
            </a:r>
            <a:r>
              <a:rPr lang="en-US" sz="1900" i="1" u="sng" dirty="0" smtClean="0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Confidentiality Observed </a:t>
            </a:r>
            <a:r>
              <a:rPr lang="en-US" sz="1900" dirty="0" smtClean="0">
                <a:latin typeface="Arial" pitchFamily="34" charset="0"/>
                <a:cs typeface="Arial" pitchFamily="34" charset="0"/>
              </a:rPr>
              <a:t>e.g. P9</a:t>
            </a:r>
          </a:p>
          <a:p>
            <a:pPr marL="1096963" lvl="2" indent="-182563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sz="1900" dirty="0" smtClean="0">
                <a:latin typeface="Arial" pitchFamily="34" charset="0"/>
                <a:cs typeface="Arial" pitchFamily="34" charset="0"/>
              </a:rPr>
              <a:t>Accountability: </a:t>
            </a:r>
            <a:r>
              <a:rPr lang="en-US" sz="1900" i="1" u="sng" dirty="0" smtClean="0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DG: Overall</a:t>
            </a:r>
            <a:r>
              <a:rPr lang="en-US" sz="1900" i="1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en-US" sz="1900" i="1" u="sng" dirty="0" smtClean="0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ROs Branch Risks</a:t>
            </a:r>
            <a:r>
              <a:rPr lang="en-US" sz="1900" dirty="0" smtClean="0">
                <a:latin typeface="Arial" pitchFamily="34" charset="0"/>
                <a:cs typeface="Arial" pitchFamily="34" charset="0"/>
              </a:rPr>
              <a:t>, RM Facilitate =:= </a:t>
            </a:r>
            <a:r>
              <a:rPr lang="en-US" sz="1900" dirty="0" smtClean="0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Clarifies accountability + responsibility</a:t>
            </a:r>
          </a:p>
          <a:p>
            <a:pPr marL="1096963" lvl="2" indent="-182563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sz="1900" dirty="0" smtClean="0">
                <a:latin typeface="Arial" pitchFamily="34" charset="0"/>
                <a:cs typeface="Arial" pitchFamily="34" charset="0"/>
              </a:rPr>
              <a:t>Not only compliant but also </a:t>
            </a:r>
            <a:r>
              <a:rPr lang="en-US" sz="1900" i="1" u="sng" dirty="0" smtClean="0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effective reporting structure</a:t>
            </a:r>
          </a:p>
          <a:p>
            <a:pPr marL="1096963" lvl="2" indent="-182563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sz="1900" dirty="0" smtClean="0">
                <a:latin typeface="Arial" pitchFamily="34" charset="0"/>
                <a:cs typeface="Arial" pitchFamily="34" charset="0"/>
              </a:rPr>
              <a:t>Everything attended to &amp; nothing left</a:t>
            </a:r>
          </a:p>
          <a:p>
            <a:pPr marL="1096963" lvl="2" indent="-182563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sz="1900" dirty="0" smtClean="0">
                <a:latin typeface="Arial" pitchFamily="34" charset="0"/>
                <a:cs typeface="Arial" pitchFamily="34" charset="0"/>
              </a:rPr>
              <a:t>Ensures </a:t>
            </a:r>
            <a:r>
              <a:rPr lang="en-US" sz="1900" i="1" u="sng" dirty="0" smtClean="0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focus on key issues &amp; achievement of objectives</a:t>
            </a:r>
          </a:p>
          <a:p>
            <a:pPr marL="1096963" lvl="2" indent="-182563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sz="1900" dirty="0" smtClean="0">
                <a:latin typeface="Arial" pitchFamily="34" charset="0"/>
                <a:cs typeface="Arial" pitchFamily="34" charset="0"/>
              </a:rPr>
              <a:t>Currently </a:t>
            </a:r>
            <a:r>
              <a:rPr lang="en-US" sz="1900" i="1" u="sng" dirty="0" smtClean="0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DTPS performs at 80% average</a:t>
            </a:r>
          </a:p>
        </p:txBody>
      </p:sp>
      <p:cxnSp>
        <p:nvCxnSpPr>
          <p:cNvPr id="7" name="Straight Connector 6"/>
          <p:cNvCxnSpPr/>
          <p:nvPr/>
        </p:nvCxnSpPr>
        <p:spPr bwMode="auto">
          <a:xfrm>
            <a:off x="0" y="1142984"/>
            <a:ext cx="9144000" cy="1588"/>
          </a:xfrm>
          <a:prstGeom prst="line">
            <a:avLst/>
          </a:prstGeom>
          <a:ln>
            <a:solidFill>
              <a:srgbClr val="EF4718"/>
            </a:solidFill>
            <a:headEnd type="none" w="med" len="med"/>
            <a:tailEnd type="none" w="med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pic>
        <p:nvPicPr>
          <p:cNvPr id="8" name="Picture 7" descr="approved-logo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512" y="116632"/>
            <a:ext cx="2771800" cy="931418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3225" y="146350"/>
            <a:ext cx="901700" cy="901700"/>
          </a:xfrm>
          <a:prstGeom prst="rect">
            <a:avLst/>
          </a:prstGeo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7452320" y="6572272"/>
            <a:ext cx="1593850" cy="476250"/>
          </a:xfrm>
        </p:spPr>
        <p:txBody>
          <a:bodyPr/>
          <a:lstStyle/>
          <a:p>
            <a:pPr>
              <a:defRPr/>
            </a:pPr>
            <a:fld id="{FF7A930C-9F51-4BB6-8DBB-EDAB0DE2C28C}" type="slidenum">
              <a:rPr lang="en-US" b="1" smtClean="0">
                <a:solidFill>
                  <a:schemeClr val="bg1"/>
                </a:solidFill>
              </a:rPr>
              <a:pPr>
                <a:defRPr/>
              </a:pPr>
              <a:t>8</a:t>
            </a:fld>
            <a:endParaRPr lang="en-US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073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0" y="6572272"/>
            <a:ext cx="9144000" cy="285728"/>
          </a:xfrm>
          <a:solidFill>
            <a:srgbClr val="EF4718"/>
          </a:solidFill>
          <a:ln>
            <a:noFill/>
          </a:ln>
        </p:spPr>
        <p:txBody>
          <a:bodyPr/>
          <a:lstStyle/>
          <a:p>
            <a:pPr>
              <a:spcBef>
                <a:spcPts val="600"/>
              </a:spcBef>
              <a:defRPr/>
            </a:pPr>
            <a:r>
              <a:rPr lang="en-US" sz="11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Building a better life for all through an enabling and sustainable world class information and communication technologies environment.</a:t>
            </a:r>
          </a:p>
        </p:txBody>
      </p:sp>
      <p:sp>
        <p:nvSpPr>
          <p:cNvPr id="15363" name="Text Box 2"/>
          <p:cNvSpPr txBox="1">
            <a:spLocks noChangeArrowheads="1"/>
          </p:cNvSpPr>
          <p:nvPr/>
        </p:nvSpPr>
        <p:spPr bwMode="auto">
          <a:xfrm>
            <a:off x="3275856" y="493410"/>
            <a:ext cx="9144000" cy="5546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2075" tIns="46038" rIns="92075" bIns="46038">
            <a:spAutoFit/>
          </a:bodyPr>
          <a:lstStyle/>
          <a:p>
            <a:pPr eaLnBrk="0" hangingPunct="0">
              <a:spcBef>
                <a:spcPct val="50000"/>
              </a:spcBef>
              <a:buClr>
                <a:schemeClr val="tx2"/>
              </a:buClr>
            </a:pPr>
            <a:r>
              <a:rPr lang="en-ZA" sz="3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2</a:t>
            </a:r>
            <a:r>
              <a:rPr lang="en-ZA" sz="3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.b. </a:t>
            </a:r>
            <a:r>
              <a:rPr lang="en-ZA" sz="3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Example of Reports</a:t>
            </a:r>
            <a:endParaRPr lang="en-GB" sz="3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5364" name="Text Box 3"/>
          <p:cNvSpPr txBox="1">
            <a:spLocks noChangeArrowheads="1"/>
          </p:cNvSpPr>
          <p:nvPr/>
        </p:nvSpPr>
        <p:spPr bwMode="auto">
          <a:xfrm>
            <a:off x="0" y="1239269"/>
            <a:ext cx="9144000" cy="4558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2075" tIns="46038" rIns="92075" bIns="46038">
            <a:spAutoFit/>
          </a:bodyPr>
          <a:lstStyle/>
          <a:p>
            <a:pPr marL="457200" indent="-457200">
              <a:spcBef>
                <a:spcPct val="20000"/>
              </a:spcBef>
              <a:buFont typeface="+mj-lt"/>
              <a:buAutoNum type="alphaLcParenR"/>
            </a:pPr>
            <a:r>
              <a:rPr lang="en-US" sz="2500" i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Success </a:t>
            </a:r>
            <a:r>
              <a:rPr lang="en-US" sz="2500" i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Factors continued</a:t>
            </a:r>
          </a:p>
          <a:p>
            <a:pPr marL="722313" lvl="1" indent="-265113">
              <a:lnSpc>
                <a:spcPct val="200000"/>
              </a:lnSpc>
              <a:spcBef>
                <a:spcPct val="20000"/>
              </a:spcBef>
              <a:buFont typeface="+mj-lt"/>
              <a:buAutoNum type="romanLcPeriod"/>
            </a:pP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Examples for 2(a)(ii) templates</a:t>
            </a:r>
          </a:p>
          <a:p>
            <a:pPr lvl="1">
              <a:lnSpc>
                <a:spcPct val="200000"/>
              </a:lnSpc>
              <a:spcBef>
                <a:spcPct val="20000"/>
              </a:spcBef>
            </a:pPr>
            <a:r>
              <a:rPr lang="en-US" sz="1400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Disclaimer: The examples are real/actual DTPS RM reports for meeting held 27 Feb 2018</a:t>
            </a:r>
            <a:r>
              <a:rPr lang="en-US" sz="1400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pPr lvl="1">
              <a:lnSpc>
                <a:spcPct val="200000"/>
              </a:lnSpc>
              <a:spcBef>
                <a:spcPct val="20000"/>
              </a:spcBef>
            </a:pPr>
            <a:endParaRPr lang="en-US" sz="1400" i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marL="1096963" lvl="2" indent="-182563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sz="1900" dirty="0" smtClean="0">
                <a:latin typeface="Arial" pitchFamily="34" charset="0"/>
                <a:cs typeface="Arial" pitchFamily="34" charset="0"/>
              </a:rPr>
              <a:t>Risk Mitigation Implementation Reports:</a:t>
            </a:r>
            <a:r>
              <a:rPr lang="en-US" sz="1900" dirty="0" smtClean="0">
                <a:latin typeface="Arial" pitchFamily="34" charset="0"/>
                <a:cs typeface="Arial" pitchFamily="34" charset="0"/>
                <a:sym typeface="Wingdings" panose="05000000000000000000" pitchFamily="2" charset="2"/>
              </a:rPr>
              <a:t></a:t>
            </a:r>
            <a:endParaRPr lang="en-US" sz="1900" dirty="0" smtClean="0">
              <a:latin typeface="Arial" pitchFamily="34" charset="0"/>
              <a:cs typeface="Arial" pitchFamily="34" charset="0"/>
            </a:endParaRPr>
          </a:p>
          <a:p>
            <a:pPr marL="1096963" lvl="2" indent="-182563"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en-US" sz="1900" dirty="0" smtClean="0">
              <a:latin typeface="Arial" pitchFamily="34" charset="0"/>
              <a:cs typeface="Arial" pitchFamily="34" charset="0"/>
            </a:endParaRPr>
          </a:p>
          <a:p>
            <a:pPr marL="1096963" lvl="2" indent="-182563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sz="1900" dirty="0" smtClean="0">
                <a:latin typeface="Arial" pitchFamily="34" charset="0"/>
                <a:cs typeface="Arial" pitchFamily="34" charset="0"/>
              </a:rPr>
              <a:t>Key Risks Reports + Mitigation Strategy:</a:t>
            </a:r>
            <a:r>
              <a:rPr lang="en-US" sz="1900" dirty="0" smtClean="0">
                <a:latin typeface="Arial" pitchFamily="34" charset="0"/>
                <a:cs typeface="Arial" pitchFamily="34" charset="0"/>
                <a:sym typeface="Wingdings" panose="05000000000000000000" pitchFamily="2" charset="2"/>
              </a:rPr>
              <a:t></a:t>
            </a:r>
          </a:p>
          <a:p>
            <a:pPr marL="1096963" lvl="2" indent="-182563"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en-US" sz="1900" dirty="0" smtClean="0">
              <a:latin typeface="Arial" pitchFamily="34" charset="0"/>
              <a:cs typeface="Arial" pitchFamily="34" charset="0"/>
            </a:endParaRPr>
          </a:p>
          <a:p>
            <a:pPr marL="1096963" lvl="2" indent="-182563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sz="1900" dirty="0" smtClean="0">
                <a:latin typeface="Arial" pitchFamily="34" charset="0"/>
                <a:cs typeface="Arial" pitchFamily="34" charset="0"/>
              </a:rPr>
              <a:t>RM + FP + G&amp;C reports:</a:t>
            </a:r>
            <a:r>
              <a:rPr lang="en-US" sz="1900" dirty="0" smtClean="0">
                <a:latin typeface="Arial" pitchFamily="34" charset="0"/>
                <a:cs typeface="Arial" pitchFamily="34" charset="0"/>
                <a:sym typeface="Wingdings" panose="05000000000000000000" pitchFamily="2" charset="2"/>
              </a:rPr>
              <a:t></a:t>
            </a:r>
            <a:endParaRPr lang="en-US" sz="1900" dirty="0" smtClean="0">
              <a:latin typeface="Arial" pitchFamily="34" charset="0"/>
              <a:cs typeface="Arial" pitchFamily="34" charset="0"/>
            </a:endParaRPr>
          </a:p>
          <a:p>
            <a:pPr marL="1096963" lvl="2" indent="-182563"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en-US" sz="1900" dirty="0" smtClean="0">
              <a:latin typeface="Arial" pitchFamily="34" charset="0"/>
              <a:cs typeface="Arial" pitchFamily="34" charset="0"/>
            </a:endParaRPr>
          </a:p>
          <a:p>
            <a:pPr marL="1096963" lvl="2" indent="-182563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sz="1900" dirty="0" smtClean="0">
                <a:latin typeface="Arial" pitchFamily="34" charset="0"/>
                <a:cs typeface="Arial" pitchFamily="34" charset="0"/>
              </a:rPr>
              <a:t>Long Outstanding Decisions or Recommendations:</a:t>
            </a:r>
            <a:r>
              <a:rPr lang="en-US" sz="1900" dirty="0" smtClean="0">
                <a:latin typeface="Arial" pitchFamily="34" charset="0"/>
                <a:cs typeface="Arial" pitchFamily="34" charset="0"/>
                <a:sym typeface="Wingdings" panose="05000000000000000000" pitchFamily="2" charset="2"/>
              </a:rPr>
              <a:t></a:t>
            </a:r>
            <a:endParaRPr lang="en-US" sz="1900" dirty="0" smtClean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7" name="Straight Connector 6"/>
          <p:cNvCxnSpPr/>
          <p:nvPr/>
        </p:nvCxnSpPr>
        <p:spPr bwMode="auto">
          <a:xfrm>
            <a:off x="0" y="1142984"/>
            <a:ext cx="9144000" cy="1588"/>
          </a:xfrm>
          <a:prstGeom prst="line">
            <a:avLst/>
          </a:prstGeom>
          <a:ln>
            <a:solidFill>
              <a:srgbClr val="EF4718"/>
            </a:solidFill>
            <a:headEnd type="none" w="med" len="med"/>
            <a:tailEnd type="none" w="med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pic>
        <p:nvPicPr>
          <p:cNvPr id="8" name="Picture 7" descr="approved-log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9512" y="116632"/>
            <a:ext cx="2771800" cy="931418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3225" y="146350"/>
            <a:ext cx="901700" cy="901700"/>
          </a:xfrm>
          <a:prstGeom prst="rect">
            <a:avLst/>
          </a:prstGeo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7452320" y="6572272"/>
            <a:ext cx="1593850" cy="476250"/>
          </a:xfrm>
        </p:spPr>
        <p:txBody>
          <a:bodyPr/>
          <a:lstStyle/>
          <a:p>
            <a:pPr>
              <a:defRPr/>
            </a:pPr>
            <a:fld id="{FF7A930C-9F51-4BB6-8DBB-EDAB0DE2C28C}" type="slidenum">
              <a:rPr lang="en-US" b="1" smtClean="0">
                <a:solidFill>
                  <a:schemeClr val="bg1"/>
                </a:solidFill>
              </a:rPr>
              <a:pPr>
                <a:defRPr/>
              </a:pPr>
              <a:t>9</a:t>
            </a:fld>
            <a:endParaRPr lang="en-US" b="1" dirty="0">
              <a:solidFill>
                <a:schemeClr val="bg1"/>
              </a:solidFill>
            </a:endParaRPr>
          </a:p>
        </p:txBody>
      </p:sp>
      <p:graphicFrame>
        <p:nvGraphicFramePr>
          <p:cNvPr id="3" name="Object 2">
            <a:hlinkClick r:id="" action="ppaction://ole?verb=0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59080985"/>
              </p:ext>
            </p:extLst>
          </p:nvPr>
        </p:nvGraphicFramePr>
        <p:xfrm>
          <a:off x="4114800" y="4437112"/>
          <a:ext cx="914400" cy="771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0" name="Presentation" showAsIcon="1" r:id="rId5" imgW="914400" imgH="771480" progId="PowerPoint.Show.12">
                  <p:embed/>
                </p:oleObj>
              </mc:Choice>
              <mc:Fallback>
                <p:oleObj name="Presentation" showAsIcon="1" r:id="rId5" imgW="914400" imgH="771480" progId="PowerPoint.Show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114800" y="4437112"/>
                        <a:ext cx="914400" cy="771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38327989"/>
              </p:ext>
            </p:extLst>
          </p:nvPr>
        </p:nvGraphicFramePr>
        <p:xfrm>
          <a:off x="6012160" y="3861048"/>
          <a:ext cx="914400" cy="771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1" name="Acrobat Document" showAsIcon="1" r:id="rId7" imgW="914400" imgH="771480" progId="AcroExch.Document.DC">
                  <p:embed/>
                </p:oleObj>
              </mc:Choice>
              <mc:Fallback>
                <p:oleObj name="Acrobat Document" showAsIcon="1" r:id="rId7" imgW="914400" imgH="771480" progId="AcroExch.Document.DC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012160" y="3861048"/>
                        <a:ext cx="914400" cy="771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59869520"/>
              </p:ext>
            </p:extLst>
          </p:nvPr>
        </p:nvGraphicFramePr>
        <p:xfrm>
          <a:off x="6926560" y="3861047"/>
          <a:ext cx="914400" cy="771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2" name="Acrobat Document" showAsIcon="1" r:id="rId9" imgW="914400" imgH="771480" progId="AcroExch.Document.DC">
                  <p:embed/>
                </p:oleObj>
              </mc:Choice>
              <mc:Fallback>
                <p:oleObj name="Acrobat Document" showAsIcon="1" r:id="rId9" imgW="914400" imgH="771480" progId="AcroExch.Document.DC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6926560" y="3861047"/>
                        <a:ext cx="914400" cy="771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hlinkClick r:id="" action="ppaction://ole?verb=0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28340398"/>
              </p:ext>
            </p:extLst>
          </p:nvPr>
        </p:nvGraphicFramePr>
        <p:xfrm>
          <a:off x="6011434" y="3038635"/>
          <a:ext cx="914400" cy="771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3" name="Presentation" showAsIcon="1" r:id="rId11" imgW="914400" imgH="771480" progId="PowerPoint.Show.12">
                  <p:embed/>
                </p:oleObj>
              </mc:Choice>
              <mc:Fallback>
                <p:oleObj name="Presentation" showAsIcon="1" r:id="rId11" imgW="914400" imgH="771480" progId="PowerPoint.Show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6011434" y="3038635"/>
                        <a:ext cx="914400" cy="771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hlinkClick r:id="" action="ppaction://ole?verb=0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97797017"/>
              </p:ext>
            </p:extLst>
          </p:nvPr>
        </p:nvGraphicFramePr>
        <p:xfrm>
          <a:off x="6901226" y="3038634"/>
          <a:ext cx="914400" cy="771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4" name="Presentation" showAsIcon="1" r:id="rId13" imgW="914400" imgH="771480" progId="PowerPoint.Show.12">
                  <p:embed/>
                </p:oleObj>
              </mc:Choice>
              <mc:Fallback>
                <p:oleObj name="Presentation" showAsIcon="1" r:id="rId13" imgW="914400" imgH="771480" progId="PowerPoint.Show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6901226" y="3038634"/>
                        <a:ext cx="914400" cy="771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25044554"/>
              </p:ext>
            </p:extLst>
          </p:nvPr>
        </p:nvGraphicFramePr>
        <p:xfrm>
          <a:off x="7365694" y="5149691"/>
          <a:ext cx="914400" cy="771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5" name="Acrobat Document" showAsIcon="1" r:id="rId15" imgW="914400" imgH="771480" progId="AcroExch.Document.DC">
                  <p:embed/>
                </p:oleObj>
              </mc:Choice>
              <mc:Fallback>
                <p:oleObj name="Acrobat Document" showAsIcon="1" r:id="rId15" imgW="914400" imgH="771480" progId="AcroExch.Document.DC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7365694" y="5149691"/>
                        <a:ext cx="914400" cy="771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57556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Bookman Old Style"/>
        <a:ea typeface=""/>
        <a:cs typeface=""/>
      </a:majorFont>
      <a:minorFont>
        <a:latin typeface="Bookman Old Styl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>
  <documentManagement>
    <Events xmlns="3e5b6d54-c5ee-4350-8039-c76fda178e64" xsi:nil="true"/>
    <Document_x0020_Types xmlns="a98127bf-6109-4958-a79f-e60a3113e2c3">Presentations</Document_x0020_Types>
    <Business_x0020_Units xmlns="a98127bf-6109-4958-a79f-e60a3113e2c3">Risk Management Support</Business_x0020_Units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8065B04DF6A0743B1DAE8D46F614228" ma:contentTypeVersion="6" ma:contentTypeDescription="Create a new document." ma:contentTypeScope="" ma:versionID="d91242c7a173d99dd43426bf330d943a">
  <xsd:schema xmlns:xsd="http://www.w3.org/2001/XMLSchema" xmlns:xs="http://www.w3.org/2001/XMLSchema" xmlns:p="http://schemas.microsoft.com/office/2006/metadata/properties" xmlns:ns2="a98127bf-6109-4958-a79f-e60a3113e2c3" xmlns:ns3="3e5b6d54-c5ee-4350-8039-c76fda178e64" targetNamespace="http://schemas.microsoft.com/office/2006/metadata/properties" ma:root="true" ma:fieldsID="95df34a2f56fd4c2251e44a50d8d4be2" ns2:_="" ns3:_="">
    <xsd:import namespace="a98127bf-6109-4958-a79f-e60a3113e2c3"/>
    <xsd:import namespace="3e5b6d54-c5ee-4350-8039-c76fda178e64"/>
    <xsd:element name="properties">
      <xsd:complexType>
        <xsd:sequence>
          <xsd:element name="documentManagement">
            <xsd:complexType>
              <xsd:all>
                <xsd:element ref="ns2:Business_x0020_Units"/>
                <xsd:element ref="ns3:Events" minOccurs="0"/>
                <xsd:element ref="ns2:Document_x0020_Typ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98127bf-6109-4958-a79f-e60a3113e2c3" elementFormDefault="qualified">
    <xsd:import namespace="http://schemas.microsoft.com/office/2006/documentManagement/types"/>
    <xsd:import namespace="http://schemas.microsoft.com/office/infopath/2007/PartnerControls"/>
    <xsd:element name="Business_x0020_Units" ma:index="2" ma:displayName="Business Units" ma:format="Dropdown" ma:internalName="Business_x0020_Units">
      <xsd:simpleType>
        <xsd:restriction base="dms:Choice">
          <xsd:enumeration value="Office of the Accountant-General"/>
          <xsd:enumeration value="Internal Audit Support"/>
          <xsd:enumeration value="Risk Management Support"/>
          <xsd:enumeration value="Technical Support Services"/>
          <xsd:enumeration value="Accounting Support and Reporting"/>
          <xsd:enumeration value="Capacity Building"/>
          <xsd:enumeration value="Specialised Audit Services"/>
          <xsd:enumeration value="Governance Monitoring and Enforcement"/>
          <xsd:enumeration value="MFMA Implementation"/>
        </xsd:restriction>
      </xsd:simpleType>
    </xsd:element>
    <xsd:element name="Document_x0020_Types" ma:index="4" nillable="true" ma:displayName="Document Types" ma:default="Presentations" ma:format="Dropdown" ma:internalName="Document_x0020_Types">
      <xsd:simpleType>
        <xsd:restriction base="dms:Choice">
          <xsd:enumeration value="Presentations"/>
          <xsd:enumeration value="Agenda"/>
          <xsd:enumeration value="Memo's"/>
          <xsd:enumeration value="Minutes"/>
          <xsd:enumeration value="Supporting Documentation"/>
          <xsd:enumeration value="Acts"/>
          <xsd:enumeration value="Templates"/>
          <xsd:enumeration value="Examples"/>
          <xsd:enumeration value="Downloads"/>
          <xsd:enumeration value="Other Topics"/>
          <xsd:enumeration value="Other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e5b6d54-c5ee-4350-8039-c76fda178e64" elementFormDefault="qualified">
    <xsd:import namespace="http://schemas.microsoft.com/office/2006/documentManagement/types"/>
    <xsd:import namespace="http://schemas.microsoft.com/office/infopath/2007/PartnerControls"/>
    <xsd:element name="Events" ma:index="3" nillable="true" ma:displayName="Events" ma:list="cce59703-79cc-46cc-a9aa-0ebe653cd71a" ma:internalName="Events" ma:readOnly="false" ma:showField="Title" ma:web="a98127bf-6109-4958-a79f-e60a3113e2c3">
      <xsd:simpleType>
        <xsd:restriction base="dms:Lookup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7" ma:displayName="Content Type"/>
        <xsd:element ref="dc:title" minOccurs="0" maxOccurs="1" ma:index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1A066DE5-37A7-4D9E-A10F-875A9869DED8}"/>
</file>

<file path=customXml/itemProps2.xml><?xml version="1.0" encoding="utf-8"?>
<ds:datastoreItem xmlns:ds="http://schemas.openxmlformats.org/officeDocument/2006/customXml" ds:itemID="{C99E2262-2B77-423D-A8D1-756F213E844C}"/>
</file>

<file path=customXml/itemProps3.xml><?xml version="1.0" encoding="utf-8"?>
<ds:datastoreItem xmlns:ds="http://schemas.openxmlformats.org/officeDocument/2006/customXml" ds:itemID="{02B0EC89-95F6-445C-AFEE-1312DF488248}"/>
</file>

<file path=docProps/app.xml><?xml version="1.0" encoding="utf-8"?>
<Properties xmlns="http://schemas.openxmlformats.org/officeDocument/2006/extended-properties" xmlns:vt="http://schemas.openxmlformats.org/officeDocument/2006/docPropsVTypes">
  <TotalTime>3702</TotalTime>
  <Words>1077</Words>
  <Application>Microsoft Office PowerPoint</Application>
  <PresentationFormat>On-screen Show (4:3)</PresentationFormat>
  <Paragraphs>150</Paragraphs>
  <Slides>11</Slides>
  <Notes>2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3</vt:i4>
      </vt:variant>
      <vt:variant>
        <vt:lpstr>Slide Titles</vt:lpstr>
      </vt:variant>
      <vt:variant>
        <vt:i4>11</vt:i4>
      </vt:variant>
    </vt:vector>
  </HeadingPairs>
  <TitlesOfParts>
    <vt:vector size="21" baseType="lpstr">
      <vt:lpstr>Arial</vt:lpstr>
      <vt:lpstr>Arial Black</vt:lpstr>
      <vt:lpstr>Bookman Old Style</vt:lpstr>
      <vt:lpstr>Calibri</vt:lpstr>
      <vt:lpstr>Webdings</vt:lpstr>
      <vt:lpstr>Wingdings</vt:lpstr>
      <vt:lpstr>Default Design</vt:lpstr>
      <vt:lpstr>Microsoft Word Document</vt:lpstr>
      <vt:lpstr>Microsoft PowerPoint Presentation</vt:lpstr>
      <vt:lpstr>Adobe Acrobat Document</vt:lpstr>
      <vt:lpstr>  EFFECTIVE RISK MANAGEMENT REPORTING  (Public Sector Risk Management Forum)  Mr S Mongala CRO: Department of Telecommunications &amp; Postal Services 8 march 2018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Department Of Communications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DTPS Effective Risk Reporting</dc:title>
  <dc:creator>Sidney Mongala</dc:creator>
  <cp:keywords>Risk Management Committee</cp:keywords>
  <cp:lastModifiedBy>Sidney Mongala</cp:lastModifiedBy>
  <cp:revision>257</cp:revision>
  <cp:lastPrinted>2017-11-15T09:34:10Z</cp:lastPrinted>
  <dcterms:created xsi:type="dcterms:W3CDTF">2006-03-29T18:40:00Z</dcterms:created>
  <dcterms:modified xsi:type="dcterms:W3CDTF">2018-03-07T11:29:44Z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0x01010028065B04DF6A0743B1DAE8D46F614228</vt:lpwstr>
  </property>
</Properties>
</file>