
<file path=[Content_Types].xml><?xml version="1.0" encoding="utf-8"?>
<Types xmlns="http://schemas.openxmlformats.org/package/2006/content-types">
  <Default Extension="png" ContentType="image/png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2" r:id="rId3"/>
    <p:sldId id="261" r:id="rId4"/>
    <p:sldId id="283" r:id="rId5"/>
    <p:sldId id="259" r:id="rId6"/>
    <p:sldId id="284" r:id="rId7"/>
    <p:sldId id="279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3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FDD08-F42D-4BBC-B3B5-E89168579CF2}" type="datetimeFigureOut">
              <a:rPr lang="en-ZA" smtClean="0"/>
              <a:t>2018/03/07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75B4-C17D-41A3-A781-FBD0918261B6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487448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FDD08-F42D-4BBC-B3B5-E89168579CF2}" type="datetimeFigureOut">
              <a:rPr lang="en-ZA" smtClean="0"/>
              <a:t>2018/03/07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75B4-C17D-41A3-A781-FBD0918261B6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567257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FDD08-F42D-4BBC-B3B5-E89168579CF2}" type="datetimeFigureOut">
              <a:rPr lang="en-ZA" smtClean="0"/>
              <a:t>2018/03/07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75B4-C17D-41A3-A781-FBD0918261B6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004901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FDD08-F42D-4BBC-B3B5-E89168579CF2}" type="datetimeFigureOut">
              <a:rPr lang="en-ZA" smtClean="0"/>
              <a:t>2018/03/07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75B4-C17D-41A3-A781-FBD0918261B6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137218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FDD08-F42D-4BBC-B3B5-E89168579CF2}" type="datetimeFigureOut">
              <a:rPr lang="en-ZA" smtClean="0"/>
              <a:t>2018/03/07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75B4-C17D-41A3-A781-FBD0918261B6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565878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FDD08-F42D-4BBC-B3B5-E89168579CF2}" type="datetimeFigureOut">
              <a:rPr lang="en-ZA" smtClean="0"/>
              <a:t>2018/03/07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75B4-C17D-41A3-A781-FBD0918261B6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82141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FDD08-F42D-4BBC-B3B5-E89168579CF2}" type="datetimeFigureOut">
              <a:rPr lang="en-ZA" smtClean="0"/>
              <a:t>2018/03/07</a:t>
            </a:fld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75B4-C17D-41A3-A781-FBD0918261B6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151564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FDD08-F42D-4BBC-B3B5-E89168579CF2}" type="datetimeFigureOut">
              <a:rPr lang="en-ZA" smtClean="0"/>
              <a:t>2018/03/07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75B4-C17D-41A3-A781-FBD0918261B6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631571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FDD08-F42D-4BBC-B3B5-E89168579CF2}" type="datetimeFigureOut">
              <a:rPr lang="en-ZA" smtClean="0"/>
              <a:t>2018/03/07</a:t>
            </a:fld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75B4-C17D-41A3-A781-FBD0918261B6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042432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FDD08-F42D-4BBC-B3B5-E89168579CF2}" type="datetimeFigureOut">
              <a:rPr lang="en-ZA" smtClean="0"/>
              <a:t>2018/03/07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75B4-C17D-41A3-A781-FBD0918261B6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8403916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FDD08-F42D-4BBC-B3B5-E89168579CF2}" type="datetimeFigureOut">
              <a:rPr lang="en-ZA" smtClean="0"/>
              <a:t>2018/03/07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B75B4-C17D-41A3-A781-FBD0918261B6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125318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3FDD08-F42D-4BBC-B3B5-E89168579CF2}" type="datetimeFigureOut">
              <a:rPr lang="en-ZA" smtClean="0"/>
              <a:t>2018/03/07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1B75B4-C17D-41A3-A781-FBD0918261B6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698179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8229600" cy="2736304"/>
          </a:xfrm>
        </p:spPr>
        <p:txBody>
          <a:bodyPr>
            <a:normAutofit/>
          </a:bodyPr>
          <a:lstStyle/>
          <a:p>
            <a:r>
              <a:rPr lang="en-ZA" sz="3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ADV. JC WEAPOND</a:t>
            </a:r>
            <a:br>
              <a:rPr lang="en-ZA" sz="31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ZA" sz="31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ZA" sz="31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ZA" sz="3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EFFECTIVE RISK REPORTING – </a:t>
            </a:r>
            <a:br>
              <a:rPr lang="en-ZA" sz="31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ZA" sz="3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VALUE ADD REPORTING   </a:t>
            </a:r>
            <a:br>
              <a:rPr lang="en-ZA" sz="31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ZA" sz="3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ZA" dirty="0">
              <a:solidFill>
                <a:schemeClr val="accent1">
                  <a:lumMod val="60000"/>
                  <a:lumOff val="40000"/>
                </a:schemeClr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615354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ZA" sz="2400" i="1" dirty="0" smtClean="0">
              <a:solidFill>
                <a:schemeClr val="accent1">
                  <a:lumMod val="60000"/>
                  <a:lumOff val="40000"/>
                </a:schemeClr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ZA" sz="2400" i="1" dirty="0">
              <a:solidFill>
                <a:schemeClr val="accent1">
                  <a:lumMod val="60000"/>
                  <a:lumOff val="40000"/>
                </a:schemeClr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ZA" sz="2400" i="1" dirty="0" smtClean="0">
              <a:solidFill>
                <a:schemeClr val="accent1">
                  <a:lumMod val="60000"/>
                  <a:lumOff val="40000"/>
                </a:schemeClr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ZA" sz="2400" i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 </a:t>
            </a:r>
          </a:p>
          <a:p>
            <a:pPr marL="0" indent="0">
              <a:buNone/>
            </a:pPr>
            <a:endParaRPr lang="en-ZA" sz="2400" i="1" dirty="0" smtClean="0">
              <a:solidFill>
                <a:schemeClr val="accent1">
                  <a:lumMod val="60000"/>
                  <a:lumOff val="40000"/>
                </a:schemeClr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ZA" sz="2400" dirty="0">
              <a:solidFill>
                <a:schemeClr val="accent1">
                  <a:lumMod val="60000"/>
                  <a:lumOff val="40000"/>
                </a:schemeClr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9420" y="2708920"/>
            <a:ext cx="7319043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9106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Unconventional Partners </a:t>
            </a:r>
            <a:endParaRPr lang="en-GB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1143001" y="718751"/>
            <a:ext cx="13856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 sz="135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362" y="1874036"/>
            <a:ext cx="1635819" cy="51449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6529" y="4138386"/>
            <a:ext cx="1649766" cy="64157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0666" y="3390268"/>
            <a:ext cx="2077868" cy="75881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54252" y="4990026"/>
            <a:ext cx="1656184" cy="64807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66181" y="2511293"/>
            <a:ext cx="1274445" cy="4713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45668" y="3105522"/>
            <a:ext cx="3276600" cy="9715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21835" y="4340064"/>
            <a:ext cx="1581150" cy="16097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80337" y="4886699"/>
            <a:ext cx="1247775" cy="85472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30510" y="1639001"/>
            <a:ext cx="1895475" cy="762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521055" y="5219861"/>
            <a:ext cx="1738881" cy="67208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59936" y="1725136"/>
            <a:ext cx="995363" cy="70961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97018" y="1778725"/>
            <a:ext cx="1013503" cy="84575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" y="5110670"/>
            <a:ext cx="2371725" cy="46672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796137" y="4387173"/>
            <a:ext cx="1381125" cy="45243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66419" y="3428534"/>
            <a:ext cx="1666875" cy="153352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906571" y="2667284"/>
            <a:ext cx="1241673" cy="43823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577427" y="4120833"/>
            <a:ext cx="2189141" cy="53571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757417" y="2493678"/>
            <a:ext cx="1228867" cy="800313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8929" y="4290786"/>
            <a:ext cx="1649766" cy="641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398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ZA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/>
            </a:r>
            <a:br>
              <a:rPr lang="en-ZA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</a:br>
            <a:endParaRPr lang="en-ZA" dirty="0">
              <a:solidFill>
                <a:schemeClr val="accent1">
                  <a:lumMod val="60000"/>
                  <a:lumOff val="40000"/>
                </a:schemeClr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507342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ZA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ZA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endParaRPr lang="en-ZA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ZA" sz="2400" i="1" dirty="0">
              <a:solidFill>
                <a:schemeClr val="accent1">
                  <a:lumMod val="60000"/>
                  <a:lumOff val="40000"/>
                </a:schemeClr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ZA" sz="2400" i="1" dirty="0" smtClean="0">
              <a:solidFill>
                <a:schemeClr val="accent1">
                  <a:lumMod val="60000"/>
                  <a:lumOff val="40000"/>
                </a:schemeClr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ZA" sz="2400" i="1" dirty="0" smtClean="0">
              <a:solidFill>
                <a:schemeClr val="accent1">
                  <a:lumMod val="60000"/>
                  <a:lumOff val="40000"/>
                </a:schemeClr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ZA" sz="2400" dirty="0">
              <a:solidFill>
                <a:schemeClr val="accent1">
                  <a:lumMod val="60000"/>
                  <a:lumOff val="40000"/>
                </a:schemeClr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6" name="Content Placeholder 3">
            <a:extLst>
              <a:ext uri="{FF2B5EF4-FFF2-40B4-BE49-F238E27FC236}">
                <a16:creationId xmlns:a16="http://schemas.microsoft.com/office/drawing/2014/main" xmlns="" id="{55244702-E925-4B78-8102-F2574F2B93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385" y="1268759"/>
            <a:ext cx="8613103" cy="508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776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8229600" cy="662467"/>
          </a:xfrm>
        </p:spPr>
        <p:txBody>
          <a:bodyPr>
            <a:normAutofit fontScale="90000"/>
          </a:bodyPr>
          <a:lstStyle/>
          <a:p>
            <a:r>
              <a:rPr lang="en-ZA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/>
            </a:r>
            <a:br>
              <a:rPr lang="en-ZA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</a:br>
            <a:endParaRPr lang="en-ZA" dirty="0">
              <a:solidFill>
                <a:schemeClr val="accent1">
                  <a:lumMod val="60000"/>
                  <a:lumOff val="40000"/>
                </a:schemeClr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507342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ZA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ZA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endParaRPr lang="en-ZA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ZA" sz="2400" i="1" dirty="0">
              <a:solidFill>
                <a:schemeClr val="accent1">
                  <a:lumMod val="60000"/>
                  <a:lumOff val="40000"/>
                </a:schemeClr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ZA" sz="2400" i="1" dirty="0" smtClean="0">
              <a:solidFill>
                <a:schemeClr val="accent1">
                  <a:lumMod val="60000"/>
                  <a:lumOff val="40000"/>
                </a:schemeClr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ZA" sz="2400" i="1" dirty="0" smtClean="0">
              <a:solidFill>
                <a:schemeClr val="accent1">
                  <a:lumMod val="60000"/>
                  <a:lumOff val="40000"/>
                </a:schemeClr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ZA" sz="2400" dirty="0">
              <a:solidFill>
                <a:schemeClr val="accent1">
                  <a:lumMod val="60000"/>
                  <a:lumOff val="40000"/>
                </a:schemeClr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1211147"/>
            <a:ext cx="7056785" cy="5060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57060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ZA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VALUE ADD REPORTING  </a:t>
            </a:r>
            <a:endParaRPr lang="en-ZA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ZA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ZA" dirty="0" smtClean="0">
                <a:latin typeface="Arial" panose="020B0604020202020204" pitchFamily="34" charset="0"/>
                <a:cs typeface="Arial" panose="020B0604020202020204" pitchFamily="34" charset="0"/>
              </a:rPr>
              <a:t>GOLDEN RULES </a:t>
            </a:r>
            <a:endParaRPr lang="en-ZA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ZA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Ensure root causes are properly identified</a:t>
            </a:r>
          </a:p>
          <a:p>
            <a:r>
              <a:rPr lang="en-ZA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Ensure that each identified root cause has an action plan</a:t>
            </a:r>
          </a:p>
          <a:p>
            <a:r>
              <a:rPr lang="en-ZA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Identify YOUR MAIN RISK</a:t>
            </a:r>
          </a:p>
          <a:p>
            <a:r>
              <a:rPr lang="en-ZA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RISK – Tiger Brands</a:t>
            </a:r>
          </a:p>
          <a:p>
            <a:r>
              <a:rPr lang="en-ZA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REPORT SEPARATELY on your MAIN RISK</a:t>
            </a:r>
          </a:p>
          <a:p>
            <a:r>
              <a:rPr lang="en-ZA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Revisit impossible risks – Cape Town scenario</a:t>
            </a:r>
          </a:p>
          <a:p>
            <a:r>
              <a:rPr lang="en-ZA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Make your report as practical as possible</a:t>
            </a:r>
            <a:endParaRPr lang="en-ZA" sz="1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ZA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ZA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ZA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ZA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endParaRPr lang="en-Z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endParaRPr lang="en-ZA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ZA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212976"/>
            <a:ext cx="3406662" cy="2565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39085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ZA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VALUE ADD REPORTING  </a:t>
            </a:r>
            <a:endParaRPr lang="en-ZA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ZA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ZA" dirty="0" smtClean="0">
                <a:latin typeface="Arial" panose="020B0604020202020204" pitchFamily="34" charset="0"/>
                <a:cs typeface="Arial" panose="020B0604020202020204" pitchFamily="34" charset="0"/>
              </a:rPr>
              <a:t>GOLDEN RULES </a:t>
            </a:r>
            <a:endParaRPr lang="en-ZA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ZA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Disclaimer???????</a:t>
            </a:r>
          </a:p>
          <a:p>
            <a:r>
              <a:rPr lang="en-ZA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Do you disclaim your report? Or </a:t>
            </a:r>
          </a:p>
          <a:p>
            <a:r>
              <a:rPr lang="en-ZA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Have you covered all risks including the unforeseen???????</a:t>
            </a:r>
          </a:p>
          <a:p>
            <a:r>
              <a:rPr lang="en-ZA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What's the purpose of a disclaimer</a:t>
            </a:r>
            <a:endParaRPr lang="en-ZA" sz="1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ZA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Do you disclaim your reports</a:t>
            </a:r>
          </a:p>
          <a:p>
            <a:r>
              <a:rPr lang="en-ZA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Do you visit or inspect the main drivers of your business?</a:t>
            </a:r>
          </a:p>
          <a:p>
            <a:endParaRPr lang="en-ZA" sz="1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ZA" sz="1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ZA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ZA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ZA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ZA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ZA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endParaRPr lang="en-Z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endParaRPr lang="en-ZA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ZA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212976"/>
            <a:ext cx="3406662" cy="2565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17738"/>
            <a:ext cx="4320480" cy="3560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54027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ZA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  <a:br>
              <a:rPr lang="en-ZA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ZA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ZA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80728"/>
            <a:ext cx="8229600" cy="720081"/>
          </a:xfrm>
        </p:spPr>
        <p:txBody>
          <a:bodyPr/>
          <a:lstStyle/>
          <a:p>
            <a:r>
              <a:rPr lang="en-ZA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   </a:t>
            </a:r>
            <a:endParaRPr lang="en-Z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ZA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367056"/>
            <a:ext cx="8229600" cy="3646120"/>
          </a:xfrm>
        </p:spPr>
        <p:txBody>
          <a:bodyPr>
            <a:normAutofit/>
          </a:bodyPr>
          <a:lstStyle/>
          <a:p>
            <a:r>
              <a:rPr lang="en-ZA" b="1" dirty="0" smtClean="0">
                <a:latin typeface="Arial" panose="020B0604020202020204" pitchFamily="34" charset="0"/>
                <a:cs typeface="Arial" panose="020B0604020202020204" pitchFamily="34" charset="0"/>
              </a:rPr>
              <a:t>Certain interim risks were identified</a:t>
            </a:r>
          </a:p>
          <a:p>
            <a:r>
              <a:rPr lang="en-ZA" b="1" smtClean="0">
                <a:latin typeface="Arial" panose="020B0604020202020204" pitchFamily="34" charset="0"/>
                <a:cs typeface="Arial" panose="020B0604020202020204" pitchFamily="34" charset="0"/>
              </a:rPr>
              <a:t>Most </a:t>
            </a:r>
            <a:r>
              <a:rPr lang="en-ZA" b="1" dirty="0" smtClean="0">
                <a:latin typeface="Arial" panose="020B0604020202020204" pitchFamily="34" charset="0"/>
                <a:cs typeface="Arial" panose="020B0604020202020204" pitchFamily="34" charset="0"/>
              </a:rPr>
              <a:t>of the deliverables are dependent on certain external approvals</a:t>
            </a:r>
          </a:p>
          <a:p>
            <a:r>
              <a:rPr lang="en-ZA" b="1" dirty="0" smtClean="0">
                <a:latin typeface="Arial" panose="020B0604020202020204" pitchFamily="34" charset="0"/>
                <a:cs typeface="Arial" panose="020B0604020202020204" pitchFamily="34" charset="0"/>
              </a:rPr>
              <a:t>Mitigations have been put in place.</a:t>
            </a:r>
          </a:p>
          <a:p>
            <a:r>
              <a:rPr lang="en-ZA" b="1" dirty="0" smtClean="0">
                <a:latin typeface="Arial" panose="020B0604020202020204" pitchFamily="34" charset="0"/>
                <a:cs typeface="Arial" panose="020B0604020202020204" pitchFamily="34" charset="0"/>
              </a:rPr>
              <a:t>Monitoring of risks and mitigations measures </a:t>
            </a:r>
          </a:p>
          <a:p>
            <a:endParaRPr lang="en-ZA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ZA" b="1" dirty="0" smtClean="0">
                <a:latin typeface="Arial" panose="020B0604020202020204" pitchFamily="34" charset="0"/>
                <a:cs typeface="Arial" panose="020B0604020202020204" pitchFamily="34" charset="0"/>
              </a:rPr>
              <a:t>END OF PRESENTATION!!!!!!!!!!!!!!!!!!!!!!!</a:t>
            </a:r>
          </a:p>
          <a:p>
            <a:endParaRPr lang="en-ZA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ZA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ZA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ZA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ZA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ZA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ZA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ZA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ZA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1032"/>
            <a:ext cx="4041775" cy="45719"/>
          </a:xfrm>
        </p:spPr>
        <p:txBody>
          <a:bodyPr>
            <a:normAutofit fontScale="25000" lnSpcReduction="20000"/>
          </a:bodyPr>
          <a:lstStyle/>
          <a:p>
            <a:r>
              <a:rPr lang="en-ZA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endParaRPr lang="en-Z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464053" y="1916832"/>
            <a:ext cx="222747" cy="4209331"/>
          </a:xfrm>
        </p:spPr>
        <p:txBody>
          <a:bodyPr>
            <a:normAutofit/>
          </a:bodyPr>
          <a:lstStyle/>
          <a:p>
            <a:endParaRPr lang="en-ZA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ZA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82145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Events xmlns="3e5b6d54-c5ee-4350-8039-c76fda178e64" xsi:nil="true"/>
    <Document_x0020_Types xmlns="a98127bf-6109-4958-a79f-e60a3113e2c3">Presentations</Document_x0020_Types>
    <Business_x0020_Units xmlns="a98127bf-6109-4958-a79f-e60a3113e2c3">Risk Management Support</Business_x0020_Unit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8065B04DF6A0743B1DAE8D46F614228" ma:contentTypeVersion="6" ma:contentTypeDescription="Create a new document." ma:contentTypeScope="" ma:versionID="d91242c7a173d99dd43426bf330d943a">
  <xsd:schema xmlns:xsd="http://www.w3.org/2001/XMLSchema" xmlns:xs="http://www.w3.org/2001/XMLSchema" xmlns:p="http://schemas.microsoft.com/office/2006/metadata/properties" xmlns:ns2="a98127bf-6109-4958-a79f-e60a3113e2c3" xmlns:ns3="3e5b6d54-c5ee-4350-8039-c76fda178e64" targetNamespace="http://schemas.microsoft.com/office/2006/metadata/properties" ma:root="true" ma:fieldsID="95df34a2f56fd4c2251e44a50d8d4be2" ns2:_="" ns3:_="">
    <xsd:import namespace="a98127bf-6109-4958-a79f-e60a3113e2c3"/>
    <xsd:import namespace="3e5b6d54-c5ee-4350-8039-c76fda178e64"/>
    <xsd:element name="properties">
      <xsd:complexType>
        <xsd:sequence>
          <xsd:element name="documentManagement">
            <xsd:complexType>
              <xsd:all>
                <xsd:element ref="ns2:Business_x0020_Units"/>
                <xsd:element ref="ns3:Events" minOccurs="0"/>
                <xsd:element ref="ns2:Document_x0020_Typ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8127bf-6109-4958-a79f-e60a3113e2c3" elementFormDefault="qualified">
    <xsd:import namespace="http://schemas.microsoft.com/office/2006/documentManagement/types"/>
    <xsd:import namespace="http://schemas.microsoft.com/office/infopath/2007/PartnerControls"/>
    <xsd:element name="Business_x0020_Units" ma:index="2" ma:displayName="Business Units" ma:format="Dropdown" ma:internalName="Business_x0020_Units">
      <xsd:simpleType>
        <xsd:restriction base="dms:Choice">
          <xsd:enumeration value="Office of the Accountant-General"/>
          <xsd:enumeration value="Internal Audit Support"/>
          <xsd:enumeration value="Risk Management Support"/>
          <xsd:enumeration value="Technical Support Services"/>
          <xsd:enumeration value="Accounting Support and Reporting"/>
          <xsd:enumeration value="Capacity Building"/>
          <xsd:enumeration value="Specialised Audit Services"/>
          <xsd:enumeration value="Governance Monitoring and Enforcement"/>
          <xsd:enumeration value="MFMA Implementation"/>
        </xsd:restriction>
      </xsd:simpleType>
    </xsd:element>
    <xsd:element name="Document_x0020_Types" ma:index="4" nillable="true" ma:displayName="Document Types" ma:default="Presentations" ma:format="Dropdown" ma:internalName="Document_x0020_Types">
      <xsd:simpleType>
        <xsd:restriction base="dms:Choice">
          <xsd:enumeration value="Presentations"/>
          <xsd:enumeration value="Agenda"/>
          <xsd:enumeration value="Memo's"/>
          <xsd:enumeration value="Minutes"/>
          <xsd:enumeration value="Supporting Documentation"/>
          <xsd:enumeration value="Acts"/>
          <xsd:enumeration value="Templates"/>
          <xsd:enumeration value="Examples"/>
          <xsd:enumeration value="Downloads"/>
          <xsd:enumeration value="Other Topics"/>
          <xsd:enumeration value="Other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e5b6d54-c5ee-4350-8039-c76fda178e64" elementFormDefault="qualified">
    <xsd:import namespace="http://schemas.microsoft.com/office/2006/documentManagement/types"/>
    <xsd:import namespace="http://schemas.microsoft.com/office/infopath/2007/PartnerControls"/>
    <xsd:element name="Events" ma:index="3" nillable="true" ma:displayName="Events" ma:list="cce59703-79cc-46cc-a9aa-0ebe653cd71a" ma:internalName="Events" ma:readOnly="false" ma:showField="Title" ma:web="a98127bf-6109-4958-a79f-e60a3113e2c3">
      <xsd:simpleType>
        <xsd:restriction base="dms:Lookup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7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E33438E-7FF1-40A8-994D-A1CFEFDA1B28}"/>
</file>

<file path=customXml/itemProps2.xml><?xml version="1.0" encoding="utf-8"?>
<ds:datastoreItem xmlns:ds="http://schemas.openxmlformats.org/officeDocument/2006/customXml" ds:itemID="{34A90A20-6108-469D-BAEA-DB9AB138D8C9}"/>
</file>

<file path=customXml/itemProps3.xml><?xml version="1.0" encoding="utf-8"?>
<ds:datastoreItem xmlns:ds="http://schemas.openxmlformats.org/officeDocument/2006/customXml" ds:itemID="{3B2B26AB-F5AF-466D-A800-C4556DC57E18}"/>
</file>

<file path=docProps/app.xml><?xml version="1.0" encoding="utf-8"?>
<Properties xmlns="http://schemas.openxmlformats.org/officeDocument/2006/extended-properties" xmlns:vt="http://schemas.openxmlformats.org/officeDocument/2006/docPropsVTypes">
  <TotalTime>389</TotalTime>
  <Words>142</Words>
  <Application>Microsoft Office PowerPoint</Application>
  <PresentationFormat>On-screen Show (4:3)</PresentationFormat>
  <Paragraphs>57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ADV. JC WEAPOND  EFFECTIVE RISK REPORTING –  VALUE ADD REPORTING     </vt:lpstr>
      <vt:lpstr>Unconventional Partners </vt:lpstr>
      <vt:lpstr> </vt:lpstr>
      <vt:lpstr> </vt:lpstr>
      <vt:lpstr>VALUE ADD REPORTING  </vt:lpstr>
      <vt:lpstr>VALUE ADD REPORTING  </vt:lpstr>
      <vt:lpstr>CONCLUSION 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Effective Risk Reporting - Value Add Reporting</dc:title>
  <dc:creator>Collen</dc:creator>
  <cp:lastModifiedBy>Collen Johannes Weapond</cp:lastModifiedBy>
  <cp:revision>45</cp:revision>
  <dcterms:created xsi:type="dcterms:W3CDTF">2017-03-27T20:10:02Z</dcterms:created>
  <dcterms:modified xsi:type="dcterms:W3CDTF">2018-03-07T13:28:27Z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0x01010028065B04DF6A0743B1DAE8D46F614228</vt:lpwstr>
  </property>
</Properties>
</file>